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309" r:id="rId24"/>
    <p:sldId id="311" r:id="rId25"/>
    <p:sldId id="312" r:id="rId26"/>
    <p:sldId id="278" r:id="rId27"/>
    <p:sldId id="338" r:id="rId28"/>
    <p:sldId id="340" r:id="rId29"/>
    <p:sldId id="341" r:id="rId30"/>
    <p:sldId id="339" r:id="rId31"/>
    <p:sldId id="313" r:id="rId32"/>
    <p:sldId id="336" r:id="rId33"/>
    <p:sldId id="337" r:id="rId34"/>
    <p:sldId id="335" r:id="rId35"/>
    <p:sldId id="308" r:id="rId36"/>
    <p:sldId id="310" r:id="rId37"/>
    <p:sldId id="279" r:id="rId38"/>
    <p:sldId id="305" r:id="rId39"/>
    <p:sldId id="306" r:id="rId40"/>
    <p:sldId id="307" r:id="rId41"/>
    <p:sldId id="318" r:id="rId42"/>
    <p:sldId id="319" r:id="rId43"/>
    <p:sldId id="321" r:id="rId44"/>
    <p:sldId id="322" r:id="rId45"/>
    <p:sldId id="323" r:id="rId46"/>
    <p:sldId id="320" r:id="rId47"/>
    <p:sldId id="280" r:id="rId48"/>
    <p:sldId id="281" r:id="rId49"/>
    <p:sldId id="282" r:id="rId50"/>
    <p:sldId id="283" r:id="rId51"/>
    <p:sldId id="284" r:id="rId52"/>
    <p:sldId id="285" r:id="rId53"/>
    <p:sldId id="286" r:id="rId54"/>
    <p:sldId id="287" r:id="rId55"/>
    <p:sldId id="288" r:id="rId56"/>
    <p:sldId id="289" r:id="rId57"/>
    <p:sldId id="290" r:id="rId58"/>
    <p:sldId id="291" r:id="rId59"/>
    <p:sldId id="292" r:id="rId60"/>
    <p:sldId id="293" r:id="rId61"/>
    <p:sldId id="294" r:id="rId62"/>
    <p:sldId id="295" r:id="rId63"/>
    <p:sldId id="296" r:id="rId64"/>
    <p:sldId id="297" r:id="rId65"/>
    <p:sldId id="298" r:id="rId66"/>
    <p:sldId id="299" r:id="rId67"/>
    <p:sldId id="300" r:id="rId68"/>
    <p:sldId id="301" r:id="rId69"/>
    <p:sldId id="331" r:id="rId70"/>
    <p:sldId id="332" r:id="rId71"/>
    <p:sldId id="330" r:id="rId72"/>
    <p:sldId id="333" r:id="rId73"/>
    <p:sldId id="334" r:id="rId74"/>
    <p:sldId id="302" r:id="rId75"/>
    <p:sldId id="304" r:id="rId76"/>
  </p:sldIdLst>
  <p:sldSz cx="9144000" cy="5143500" type="screen16x9"/>
  <p:notesSz cx="6858000" cy="9144000"/>
  <p:embeddedFontLst>
    <p:embeddedFont>
      <p:font typeface="Calibri" panose="020F0502020204030204" pitchFamily="34" charset="0"/>
      <p:regular r:id="rId78"/>
      <p:bold r:id="rId79"/>
      <p:italic r:id="rId80"/>
      <p:boldItalic r:id="rId81"/>
    </p:embeddedFont>
    <p:embeddedFont>
      <p:font typeface="Georgia" panose="02040502050405020303" pitchFamily="18" charset="0"/>
      <p:regular r:id="rId82"/>
      <p:bold r:id="rId83"/>
      <p:italic r:id="rId84"/>
      <p:boldItalic r:id="rId85"/>
    </p:embeddedFont>
    <p:embeddedFont>
      <p:font typeface="Roboto" panose="020B0604020202020204"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3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52"/>
      </p:cViewPr>
      <p:guideLst>
        <p:guide orient="horz" pos="1620"/>
        <p:guide pos="2880"/>
        <p:guide orient="horz" pos="3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3.fntdata"/><Relationship Id="rId85" Type="http://schemas.openxmlformats.org/officeDocument/2006/relationships/font" Target="fonts/font8.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clarin.com/tecnologia/suplantacion-identidad-crecio-50-ciento-argentina-operan-ciberdelincuentes_0_WRq_pT7l4.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es.wikipedia.org/wiki/Phishing" TargetMode="External"/><Relationship Id="rId7" Type="http://schemas.openxmlformats.org/officeDocument/2006/relationships/hyperlink" Target="https://es.wikipedia.org/wiki/Phishing#cite_note-7"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s://es.wikipedia.org/wiki/Phreaking" TargetMode="External"/><Relationship Id="rId5" Type="http://schemas.openxmlformats.org/officeDocument/2006/relationships/hyperlink" Target="https://es.wikipedia.org/wiki/Retroacr%C3%B3nimo" TargetMode="External"/><Relationship Id="rId4" Type="http://schemas.openxmlformats.org/officeDocument/2006/relationships/hyperlink" Target="https://es.wikipedia.org/wiki/Contrase%C3%B1a"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cronicaglobal.elespanol.com/creacion/vida-tecky/eugene-kaspersky-habitos-espanoles-vulnerables-ransomware_507360_102.html"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cronicaglobal.elespanol.com/creacion/vida-tecky/cibersecuestro-uab-podcast_551199_102.html" TargetMode="External"/><Relationship Id="rId4" Type="http://schemas.openxmlformats.org/officeDocument/2006/relationships/hyperlink" Target="https://cronicaglobal.elespanol.com/vida/uab-plan-contingencia-informatico-semana-ciberataque_550152_102.html"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8894072a34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8894072a34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89b4843dfa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89b4843dfa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La idea es: una receta médica firmada sin enmiendos y tachaduras o firmada si los tiene → integridad</a:t>
            </a:r>
            <a:endParaRPr/>
          </a:p>
          <a:p>
            <a:pPr marL="0" lvl="0" indent="0" algn="l" rtl="0">
              <a:spcBef>
                <a:spcPts val="0"/>
              </a:spcBef>
              <a:spcAft>
                <a:spcPts val="0"/>
              </a:spcAft>
              <a:buNone/>
            </a:pPr>
            <a:r>
              <a:rPr lang="es"/>
              <a:t>Que un producto esté en la góndola cuando el cliente lo va a buscar → disponibilidad</a:t>
            </a:r>
            <a:endParaRPr/>
          </a:p>
          <a:p>
            <a:pPr marL="0" lvl="0" indent="0" algn="l" rtl="0">
              <a:spcBef>
                <a:spcPts val="0"/>
              </a:spcBef>
              <a:spcAft>
                <a:spcPts val="0"/>
              </a:spcAft>
              <a:buNone/>
            </a:pPr>
            <a:r>
              <a:rPr lang="es"/>
              <a:t>Que la carta se envíe en un sobre cerrado → confidencialidad</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88b4eec62d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88b4eec62d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Los controles suelen estorbar si son muy fuertes cuando no es tan necesario….Un ejemplo son los  cambios de las claves con mucha frecuencia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80cd58262f_1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80cd58262f_1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La conclusión que se busca es: la entrada a la central es extremadamente deficiente, un acceso principal súper estricto y la puerta trasera sin control, inclusive entra el perro.</a:t>
            </a:r>
            <a:endParaRPr/>
          </a:p>
          <a:p>
            <a:pPr marL="0" lvl="0" indent="0" algn="l" rtl="0">
              <a:spcBef>
                <a:spcPts val="0"/>
              </a:spcBef>
              <a:spcAft>
                <a:spcPts val="0"/>
              </a:spcAft>
              <a:buNone/>
            </a:pPr>
            <a:endParaRPr/>
          </a:p>
          <a:p>
            <a:pPr marL="0" lvl="0" indent="0" algn="l" rtl="0">
              <a:spcBef>
                <a:spcPts val="0"/>
              </a:spcBef>
              <a:spcAft>
                <a:spcPts val="0"/>
              </a:spcAft>
              <a:buNone/>
            </a:pPr>
            <a:r>
              <a:rPr lang="es"/>
              <a:t>Aunque haya controles duros como el biométrico, si dejás una puerta abierta, no sirven para nada.</a:t>
            </a:r>
            <a:endParaRPr/>
          </a:p>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0cd58262f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0cd58262f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046a935f91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1046a935f91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046a935f91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1046a935f91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046a935f91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046a935f91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1046a935f91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1046a935f91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046a935f91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046a935f91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2aaec7523f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2aaec7523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Servidores mal configurados de la popular compañía de cosméticos dejaron expuestos más de 190 millones de registros con información personal y financiera de sus clientes, de los cuales el 90% son de Brasil.</a:t>
            </a:r>
            <a:endParaRPr/>
          </a:p>
          <a:p>
            <a:pPr marL="0" lvl="0" indent="0" algn="l" rtl="0">
              <a:spcBef>
                <a:spcPts val="0"/>
              </a:spcBef>
              <a:spcAft>
                <a:spcPts val="0"/>
              </a:spcAft>
              <a:buNone/>
            </a:pPr>
            <a:endParaRPr/>
          </a:p>
          <a:p>
            <a:pPr marL="0" lvl="0" indent="0" algn="l" rtl="0">
              <a:spcBef>
                <a:spcPts val="0"/>
              </a:spcBef>
              <a:spcAft>
                <a:spcPts val="0"/>
              </a:spcAft>
              <a:buNone/>
            </a:pPr>
            <a:r>
              <a:rPr lang="es"/>
              <a:t>Habla de un incidente</a:t>
            </a:r>
            <a:endParaRPr/>
          </a:p>
          <a:p>
            <a:pPr marL="0" lvl="0" indent="0" algn="l" rtl="0">
              <a:spcBef>
                <a:spcPts val="0"/>
              </a:spcBef>
              <a:spcAft>
                <a:spcPts val="0"/>
              </a:spcAft>
              <a:buNone/>
            </a:pPr>
            <a:r>
              <a:rPr lang="es"/>
              <a:t>Afecta a la confidencialidad de la información….podemos hablar acá también hablar por arriba de protección de datos personales a tratar en el segundo encuentro</a:t>
            </a:r>
            <a:endParaRPr/>
          </a:p>
          <a:p>
            <a:pPr marL="0" lvl="0" indent="0" algn="l" rtl="0">
              <a:spcBef>
                <a:spcPts val="0"/>
              </a:spcBef>
              <a:spcAft>
                <a:spcPts val="0"/>
              </a:spcAft>
              <a:buNone/>
            </a:pPr>
            <a:r>
              <a:rPr lang="es"/>
              <a:t>Ocurrió por no tener correctamente configurado los servidores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894072a34_1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894072a34_1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2aaec7523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2aaec7523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aaec7523f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aaec7523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Mostrar lo del history location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12aaec7523f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12aaec7523f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aaec7523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aaec7523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Mostrar lo del history location</a:t>
            </a:r>
            <a:endParaRPr/>
          </a:p>
        </p:txBody>
      </p:sp>
    </p:spTree>
    <p:extLst>
      <p:ext uri="{BB962C8B-B14F-4D97-AF65-F5344CB8AC3E}">
        <p14:creationId xmlns:p14="http://schemas.microsoft.com/office/powerpoint/2010/main" val="23692980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aaec7523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aaec7523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Mostrar lo del history location</a:t>
            </a:r>
            <a:endParaRPr/>
          </a:p>
        </p:txBody>
      </p:sp>
    </p:spTree>
    <p:extLst>
      <p:ext uri="{BB962C8B-B14F-4D97-AF65-F5344CB8AC3E}">
        <p14:creationId xmlns:p14="http://schemas.microsoft.com/office/powerpoint/2010/main" val="18656013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aaec7523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aaec7523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Mostrar lo del history location</a:t>
            </a:r>
            <a:endParaRPr/>
          </a:p>
        </p:txBody>
      </p:sp>
    </p:spTree>
    <p:extLst>
      <p:ext uri="{BB962C8B-B14F-4D97-AF65-F5344CB8AC3E}">
        <p14:creationId xmlns:p14="http://schemas.microsoft.com/office/powerpoint/2010/main" val="42909611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2aaec7523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2aaec7523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sz="1800">
                <a:solidFill>
                  <a:schemeClr val="dk1"/>
                </a:solidFill>
              </a:rPr>
              <a:t>Las redes sociales nos permiten comunicar con otras personas y compartir opiniones, gustos personales, fotografías, etc.</a:t>
            </a:r>
            <a:endParaRPr sz="1800">
              <a:solidFill>
                <a:schemeClr val="dk1"/>
              </a:solidFill>
            </a:endParaRPr>
          </a:p>
          <a:p>
            <a:pPr marL="0" lvl="0" indent="0" algn="just" rtl="0">
              <a:lnSpc>
                <a:spcPct val="115000"/>
              </a:lnSpc>
              <a:spcBef>
                <a:spcPts val="1000"/>
              </a:spcBef>
              <a:spcAft>
                <a:spcPts val="0"/>
              </a:spcAft>
              <a:buClr>
                <a:schemeClr val="dk1"/>
              </a:buClr>
              <a:buSzPts val="1100"/>
              <a:buFont typeface="Arial"/>
              <a:buNone/>
            </a:pPr>
            <a:r>
              <a:rPr lang="es" sz="1800">
                <a:solidFill>
                  <a:schemeClr val="dk1"/>
                </a:solidFill>
              </a:rPr>
              <a:t>Se convierten en un </a:t>
            </a:r>
            <a:r>
              <a:rPr lang="es" sz="1800" b="1">
                <a:solidFill>
                  <a:schemeClr val="dk1"/>
                </a:solidFill>
              </a:rPr>
              <a:t>repositorio de información personal</a:t>
            </a:r>
            <a:r>
              <a:rPr lang="es" sz="1800">
                <a:solidFill>
                  <a:schemeClr val="dk1"/>
                </a:solidFill>
              </a:rPr>
              <a:t>. </a:t>
            </a:r>
            <a:endParaRPr sz="1800">
              <a:solidFill>
                <a:schemeClr val="dk1"/>
              </a:solidFill>
            </a:endParaRPr>
          </a:p>
          <a:p>
            <a:pPr marL="0" lvl="0" indent="0" algn="just" rtl="0">
              <a:lnSpc>
                <a:spcPct val="115000"/>
              </a:lnSpc>
              <a:spcBef>
                <a:spcPts val="1000"/>
              </a:spcBef>
              <a:spcAft>
                <a:spcPts val="0"/>
              </a:spcAft>
              <a:buClr>
                <a:schemeClr val="dk1"/>
              </a:buClr>
              <a:buSzPts val="1100"/>
              <a:buFont typeface="Arial"/>
              <a:buNone/>
            </a:pPr>
            <a:r>
              <a:rPr lang="es" sz="1800">
                <a:solidFill>
                  <a:schemeClr val="dk1"/>
                </a:solidFill>
              </a:rPr>
              <a:t>Por eso es importante conocer los riesgos, como así también buenas prácticas para mitigarlos.</a:t>
            </a:r>
            <a:endParaRPr sz="1800">
              <a:solidFill>
                <a:schemeClr val="dk1"/>
              </a:solidFill>
            </a:endParaRPr>
          </a:p>
          <a:p>
            <a:pPr marL="0" lvl="0" indent="0" algn="just" rtl="0">
              <a:lnSpc>
                <a:spcPct val="115000"/>
              </a:lnSpc>
              <a:spcBef>
                <a:spcPts val="1000"/>
              </a:spcBef>
              <a:spcAft>
                <a:spcPts val="0"/>
              </a:spcAft>
              <a:buClr>
                <a:schemeClr val="dk1"/>
              </a:buClr>
              <a:buSzPts val="1100"/>
              <a:buFont typeface="Arial"/>
              <a:buNone/>
            </a:pPr>
            <a:r>
              <a:rPr lang="es" sz="1800">
                <a:solidFill>
                  <a:schemeClr val="dk1"/>
                </a:solidFill>
              </a:rPr>
              <a:t>Para disfrutar de las redes sociales de forma segura:</a:t>
            </a:r>
            <a:endParaRPr sz="1800">
              <a:solidFill>
                <a:schemeClr val="dk1"/>
              </a:solidFill>
            </a:endParaRPr>
          </a:p>
          <a:p>
            <a:pPr marL="457200" lvl="0" indent="-330200" algn="just" rtl="0">
              <a:lnSpc>
                <a:spcPct val="115000"/>
              </a:lnSpc>
              <a:spcBef>
                <a:spcPts val="1000"/>
              </a:spcBef>
              <a:spcAft>
                <a:spcPts val="0"/>
              </a:spcAft>
              <a:buClr>
                <a:schemeClr val="dk1"/>
              </a:buClr>
              <a:buSzPts val="1600"/>
              <a:buChar char="●"/>
            </a:pPr>
            <a:r>
              <a:rPr lang="es" sz="1600">
                <a:solidFill>
                  <a:schemeClr val="dk1"/>
                </a:solidFill>
              </a:rPr>
              <a:t>Tener cuidado con lo que publicamos (una vez que lo hacemos perdemos el control sobre esa información).</a:t>
            </a:r>
            <a:endParaRPr sz="1600">
              <a:solidFill>
                <a:schemeClr val="dk1"/>
              </a:solidFill>
            </a:endParaRPr>
          </a:p>
          <a:p>
            <a:pPr marL="457200" lvl="0" indent="-330200" algn="just" rtl="0">
              <a:lnSpc>
                <a:spcPct val="115000"/>
              </a:lnSpc>
              <a:spcBef>
                <a:spcPts val="0"/>
              </a:spcBef>
              <a:spcAft>
                <a:spcPts val="0"/>
              </a:spcAft>
              <a:buClr>
                <a:schemeClr val="dk1"/>
              </a:buClr>
              <a:buSzPts val="1600"/>
              <a:buChar char="●"/>
            </a:pPr>
            <a:r>
              <a:rPr lang="es" sz="1600">
                <a:solidFill>
                  <a:schemeClr val="dk1"/>
                </a:solidFill>
              </a:rPr>
              <a:t>Cuidar la privacidad (Debemos aprender a utilizar y configurar adecuadamente las opciones de privacidad en la red social que utilicemos)</a:t>
            </a:r>
            <a:endParaRPr sz="1600">
              <a:solidFill>
                <a:schemeClr val="dk1"/>
              </a:solidFill>
            </a:endParaRPr>
          </a:p>
          <a:p>
            <a:pPr marL="0" lvl="0" indent="0" algn="l" rtl="0">
              <a:spcBef>
                <a:spcPts val="100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aaec7523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aaec7523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Mostrar lo del history location</a:t>
            </a:r>
            <a:endParaRPr/>
          </a:p>
        </p:txBody>
      </p:sp>
    </p:spTree>
    <p:extLst>
      <p:ext uri="{BB962C8B-B14F-4D97-AF65-F5344CB8AC3E}">
        <p14:creationId xmlns:p14="http://schemas.microsoft.com/office/powerpoint/2010/main" val="19018052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aaec7523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aaec7523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Mostrar lo del history location</a:t>
            </a:r>
            <a:endParaRPr/>
          </a:p>
        </p:txBody>
      </p:sp>
    </p:spTree>
    <p:extLst>
      <p:ext uri="{BB962C8B-B14F-4D97-AF65-F5344CB8AC3E}">
        <p14:creationId xmlns:p14="http://schemas.microsoft.com/office/powerpoint/2010/main" val="10829330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aaec7523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aaec7523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Mostrar lo del history location</a:t>
            </a:r>
            <a:endParaRPr/>
          </a:p>
        </p:txBody>
      </p:sp>
    </p:spTree>
    <p:extLst>
      <p:ext uri="{BB962C8B-B14F-4D97-AF65-F5344CB8AC3E}">
        <p14:creationId xmlns:p14="http://schemas.microsoft.com/office/powerpoint/2010/main" val="42302100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8894072a34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8894072a34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aaec7523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aaec7523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Mostrar lo del history location</a:t>
            </a:r>
            <a:endParaRPr/>
          </a:p>
        </p:txBody>
      </p:sp>
    </p:spTree>
    <p:extLst>
      <p:ext uri="{BB962C8B-B14F-4D97-AF65-F5344CB8AC3E}">
        <p14:creationId xmlns:p14="http://schemas.microsoft.com/office/powerpoint/2010/main" val="36809670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aaec7523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aaec7523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Mostrar lo del history location</a:t>
            </a:r>
            <a:endParaRPr/>
          </a:p>
        </p:txBody>
      </p:sp>
    </p:spTree>
    <p:extLst>
      <p:ext uri="{BB962C8B-B14F-4D97-AF65-F5344CB8AC3E}">
        <p14:creationId xmlns:p14="http://schemas.microsoft.com/office/powerpoint/2010/main" val="1233032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aaec7523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aaec7523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Mostrar lo del history location</a:t>
            </a:r>
            <a:endParaRPr/>
          </a:p>
        </p:txBody>
      </p:sp>
    </p:spTree>
    <p:extLst>
      <p:ext uri="{BB962C8B-B14F-4D97-AF65-F5344CB8AC3E}">
        <p14:creationId xmlns:p14="http://schemas.microsoft.com/office/powerpoint/2010/main" val="3164554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aaec7523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aaec7523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Mostrar lo del history location</a:t>
            </a:r>
            <a:endParaRPr/>
          </a:p>
        </p:txBody>
      </p:sp>
    </p:spTree>
    <p:extLst>
      <p:ext uri="{BB962C8B-B14F-4D97-AF65-F5344CB8AC3E}">
        <p14:creationId xmlns:p14="http://schemas.microsoft.com/office/powerpoint/2010/main" val="32066784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2aaec7523f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12aaec7523f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Mostrar lo del history location</a:t>
            </a:r>
            <a:endParaRPr/>
          </a:p>
        </p:txBody>
      </p:sp>
    </p:spTree>
    <p:extLst>
      <p:ext uri="{BB962C8B-B14F-4D97-AF65-F5344CB8AC3E}">
        <p14:creationId xmlns:p14="http://schemas.microsoft.com/office/powerpoint/2010/main" val="41015113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2aaec7523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2aaec7523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sz="1800">
                <a:solidFill>
                  <a:schemeClr val="dk1"/>
                </a:solidFill>
              </a:rPr>
              <a:t>Las redes sociales nos permiten comunicar con otras personas y compartir opiniones, gustos personales, fotografías, etc.</a:t>
            </a:r>
            <a:endParaRPr sz="1800">
              <a:solidFill>
                <a:schemeClr val="dk1"/>
              </a:solidFill>
            </a:endParaRPr>
          </a:p>
          <a:p>
            <a:pPr marL="0" lvl="0" indent="0" algn="just" rtl="0">
              <a:lnSpc>
                <a:spcPct val="115000"/>
              </a:lnSpc>
              <a:spcBef>
                <a:spcPts val="1000"/>
              </a:spcBef>
              <a:spcAft>
                <a:spcPts val="0"/>
              </a:spcAft>
              <a:buClr>
                <a:schemeClr val="dk1"/>
              </a:buClr>
              <a:buSzPts val="1100"/>
              <a:buFont typeface="Arial"/>
              <a:buNone/>
            </a:pPr>
            <a:r>
              <a:rPr lang="es" sz="1800">
                <a:solidFill>
                  <a:schemeClr val="dk1"/>
                </a:solidFill>
              </a:rPr>
              <a:t>Se convierten en un </a:t>
            </a:r>
            <a:r>
              <a:rPr lang="es" sz="1800" b="1">
                <a:solidFill>
                  <a:schemeClr val="dk1"/>
                </a:solidFill>
              </a:rPr>
              <a:t>repositorio de información personal</a:t>
            </a:r>
            <a:r>
              <a:rPr lang="es" sz="1800">
                <a:solidFill>
                  <a:schemeClr val="dk1"/>
                </a:solidFill>
              </a:rPr>
              <a:t>. </a:t>
            </a:r>
            <a:endParaRPr sz="1800">
              <a:solidFill>
                <a:schemeClr val="dk1"/>
              </a:solidFill>
            </a:endParaRPr>
          </a:p>
          <a:p>
            <a:pPr marL="0" lvl="0" indent="0" algn="just" rtl="0">
              <a:lnSpc>
                <a:spcPct val="115000"/>
              </a:lnSpc>
              <a:spcBef>
                <a:spcPts val="1000"/>
              </a:spcBef>
              <a:spcAft>
                <a:spcPts val="0"/>
              </a:spcAft>
              <a:buClr>
                <a:schemeClr val="dk1"/>
              </a:buClr>
              <a:buSzPts val="1100"/>
              <a:buFont typeface="Arial"/>
              <a:buNone/>
            </a:pPr>
            <a:r>
              <a:rPr lang="es" sz="1800">
                <a:solidFill>
                  <a:schemeClr val="dk1"/>
                </a:solidFill>
              </a:rPr>
              <a:t>Por eso es importante conocer los riesgos, como así también buenas prácticas para mitigarlos.</a:t>
            </a:r>
            <a:endParaRPr sz="1800">
              <a:solidFill>
                <a:schemeClr val="dk1"/>
              </a:solidFill>
            </a:endParaRPr>
          </a:p>
          <a:p>
            <a:pPr marL="0" lvl="0" indent="0" algn="just" rtl="0">
              <a:lnSpc>
                <a:spcPct val="115000"/>
              </a:lnSpc>
              <a:spcBef>
                <a:spcPts val="1000"/>
              </a:spcBef>
              <a:spcAft>
                <a:spcPts val="0"/>
              </a:spcAft>
              <a:buClr>
                <a:schemeClr val="dk1"/>
              </a:buClr>
              <a:buSzPts val="1100"/>
              <a:buFont typeface="Arial"/>
              <a:buNone/>
            </a:pPr>
            <a:r>
              <a:rPr lang="es" sz="1800">
                <a:solidFill>
                  <a:schemeClr val="dk1"/>
                </a:solidFill>
              </a:rPr>
              <a:t>Para disfrutar de las redes sociales de forma segura:</a:t>
            </a:r>
            <a:endParaRPr sz="1800">
              <a:solidFill>
                <a:schemeClr val="dk1"/>
              </a:solidFill>
            </a:endParaRPr>
          </a:p>
          <a:p>
            <a:pPr marL="457200" lvl="0" indent="-330200" algn="just" rtl="0">
              <a:lnSpc>
                <a:spcPct val="115000"/>
              </a:lnSpc>
              <a:spcBef>
                <a:spcPts val="1000"/>
              </a:spcBef>
              <a:spcAft>
                <a:spcPts val="0"/>
              </a:spcAft>
              <a:buClr>
                <a:schemeClr val="dk1"/>
              </a:buClr>
              <a:buSzPts val="1600"/>
              <a:buChar char="●"/>
            </a:pPr>
            <a:r>
              <a:rPr lang="es" sz="1600">
                <a:solidFill>
                  <a:schemeClr val="dk1"/>
                </a:solidFill>
              </a:rPr>
              <a:t>Tener cuidado con lo que publicamos (una vez que lo hacemos perdemos el control sobre esa información).</a:t>
            </a:r>
            <a:endParaRPr sz="1600">
              <a:solidFill>
                <a:schemeClr val="dk1"/>
              </a:solidFill>
            </a:endParaRPr>
          </a:p>
          <a:p>
            <a:pPr marL="457200" lvl="0" indent="-330200" algn="just" rtl="0">
              <a:lnSpc>
                <a:spcPct val="115000"/>
              </a:lnSpc>
              <a:spcBef>
                <a:spcPts val="0"/>
              </a:spcBef>
              <a:spcAft>
                <a:spcPts val="0"/>
              </a:spcAft>
              <a:buClr>
                <a:schemeClr val="dk1"/>
              </a:buClr>
              <a:buSzPts val="1600"/>
              <a:buChar char="●"/>
            </a:pPr>
            <a:r>
              <a:rPr lang="es" sz="1600">
                <a:solidFill>
                  <a:schemeClr val="dk1"/>
                </a:solidFill>
              </a:rPr>
              <a:t>Cuidar la privacidad (Debemos aprender a utilizar y configurar adecuadamente las opciones de privacidad en la red social que utilicemos)</a:t>
            </a:r>
            <a:endParaRPr sz="1600">
              <a:solidFill>
                <a:schemeClr val="dk1"/>
              </a:solidFill>
            </a:endParaRPr>
          </a:p>
          <a:p>
            <a:pPr marL="0" lvl="0" indent="0" algn="l" rtl="0">
              <a:spcBef>
                <a:spcPts val="1000"/>
              </a:spcBef>
              <a:spcAft>
                <a:spcPts val="0"/>
              </a:spcAft>
              <a:buNone/>
            </a:pPr>
            <a:endParaRPr/>
          </a:p>
        </p:txBody>
      </p:sp>
    </p:spTree>
    <p:extLst>
      <p:ext uri="{BB962C8B-B14F-4D97-AF65-F5344CB8AC3E}">
        <p14:creationId xmlns:p14="http://schemas.microsoft.com/office/powerpoint/2010/main" val="1182359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2aaec7523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2aaec7523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sz="1800">
                <a:solidFill>
                  <a:schemeClr val="dk1"/>
                </a:solidFill>
              </a:rPr>
              <a:t>Las redes sociales nos permiten comunicar con otras personas y compartir opiniones, gustos personales, fotografías, etc.</a:t>
            </a:r>
            <a:endParaRPr sz="1800">
              <a:solidFill>
                <a:schemeClr val="dk1"/>
              </a:solidFill>
            </a:endParaRPr>
          </a:p>
          <a:p>
            <a:pPr marL="0" lvl="0" indent="0" algn="just" rtl="0">
              <a:lnSpc>
                <a:spcPct val="115000"/>
              </a:lnSpc>
              <a:spcBef>
                <a:spcPts val="1000"/>
              </a:spcBef>
              <a:spcAft>
                <a:spcPts val="0"/>
              </a:spcAft>
              <a:buClr>
                <a:schemeClr val="dk1"/>
              </a:buClr>
              <a:buSzPts val="1100"/>
              <a:buFont typeface="Arial"/>
              <a:buNone/>
            </a:pPr>
            <a:r>
              <a:rPr lang="es" sz="1800">
                <a:solidFill>
                  <a:schemeClr val="dk1"/>
                </a:solidFill>
              </a:rPr>
              <a:t>Se convierten en un </a:t>
            </a:r>
            <a:r>
              <a:rPr lang="es" sz="1800" b="1">
                <a:solidFill>
                  <a:schemeClr val="dk1"/>
                </a:solidFill>
              </a:rPr>
              <a:t>repositorio de información personal</a:t>
            </a:r>
            <a:r>
              <a:rPr lang="es" sz="1800">
                <a:solidFill>
                  <a:schemeClr val="dk1"/>
                </a:solidFill>
              </a:rPr>
              <a:t>. </a:t>
            </a:r>
            <a:endParaRPr sz="1800">
              <a:solidFill>
                <a:schemeClr val="dk1"/>
              </a:solidFill>
            </a:endParaRPr>
          </a:p>
          <a:p>
            <a:pPr marL="0" lvl="0" indent="0" algn="just" rtl="0">
              <a:lnSpc>
                <a:spcPct val="115000"/>
              </a:lnSpc>
              <a:spcBef>
                <a:spcPts val="1000"/>
              </a:spcBef>
              <a:spcAft>
                <a:spcPts val="0"/>
              </a:spcAft>
              <a:buClr>
                <a:schemeClr val="dk1"/>
              </a:buClr>
              <a:buSzPts val="1100"/>
              <a:buFont typeface="Arial"/>
              <a:buNone/>
            </a:pPr>
            <a:r>
              <a:rPr lang="es" sz="1800">
                <a:solidFill>
                  <a:schemeClr val="dk1"/>
                </a:solidFill>
              </a:rPr>
              <a:t>Por eso es importante conocer los riesgos, como así también buenas prácticas para mitigarlos.</a:t>
            </a:r>
            <a:endParaRPr sz="1800">
              <a:solidFill>
                <a:schemeClr val="dk1"/>
              </a:solidFill>
            </a:endParaRPr>
          </a:p>
          <a:p>
            <a:pPr marL="0" lvl="0" indent="0" algn="just" rtl="0">
              <a:lnSpc>
                <a:spcPct val="115000"/>
              </a:lnSpc>
              <a:spcBef>
                <a:spcPts val="1000"/>
              </a:spcBef>
              <a:spcAft>
                <a:spcPts val="0"/>
              </a:spcAft>
              <a:buClr>
                <a:schemeClr val="dk1"/>
              </a:buClr>
              <a:buSzPts val="1100"/>
              <a:buFont typeface="Arial"/>
              <a:buNone/>
            </a:pPr>
            <a:r>
              <a:rPr lang="es" sz="1800">
                <a:solidFill>
                  <a:schemeClr val="dk1"/>
                </a:solidFill>
              </a:rPr>
              <a:t>Para disfrutar de las redes sociales de forma segura:</a:t>
            </a:r>
            <a:endParaRPr sz="1800">
              <a:solidFill>
                <a:schemeClr val="dk1"/>
              </a:solidFill>
            </a:endParaRPr>
          </a:p>
          <a:p>
            <a:pPr marL="457200" lvl="0" indent="-330200" algn="just" rtl="0">
              <a:lnSpc>
                <a:spcPct val="115000"/>
              </a:lnSpc>
              <a:spcBef>
                <a:spcPts val="1000"/>
              </a:spcBef>
              <a:spcAft>
                <a:spcPts val="0"/>
              </a:spcAft>
              <a:buClr>
                <a:schemeClr val="dk1"/>
              </a:buClr>
              <a:buSzPts val="1600"/>
              <a:buChar char="●"/>
            </a:pPr>
            <a:r>
              <a:rPr lang="es" sz="1600">
                <a:solidFill>
                  <a:schemeClr val="dk1"/>
                </a:solidFill>
              </a:rPr>
              <a:t>Tener cuidado con lo que publicamos (una vez que lo hacemos perdemos el control sobre esa información).</a:t>
            </a:r>
            <a:endParaRPr sz="1600">
              <a:solidFill>
                <a:schemeClr val="dk1"/>
              </a:solidFill>
            </a:endParaRPr>
          </a:p>
          <a:p>
            <a:pPr marL="457200" lvl="0" indent="-330200" algn="just" rtl="0">
              <a:lnSpc>
                <a:spcPct val="115000"/>
              </a:lnSpc>
              <a:spcBef>
                <a:spcPts val="0"/>
              </a:spcBef>
              <a:spcAft>
                <a:spcPts val="0"/>
              </a:spcAft>
              <a:buClr>
                <a:schemeClr val="dk1"/>
              </a:buClr>
              <a:buSzPts val="1600"/>
              <a:buChar char="●"/>
            </a:pPr>
            <a:r>
              <a:rPr lang="es" sz="1600">
                <a:solidFill>
                  <a:schemeClr val="dk1"/>
                </a:solidFill>
              </a:rPr>
              <a:t>Cuidar la privacidad (Debemos aprender a utilizar y configurar adecuadamente las opciones de privacidad en la red social que utilicemos)</a:t>
            </a:r>
            <a:endParaRPr sz="1600">
              <a:solidFill>
                <a:schemeClr val="dk1"/>
              </a:solidFill>
            </a:endParaRPr>
          </a:p>
          <a:p>
            <a:pPr marL="0" lvl="0" indent="0" algn="l" rtl="0">
              <a:spcBef>
                <a:spcPts val="1000"/>
              </a:spcBef>
              <a:spcAft>
                <a:spcPts val="0"/>
              </a:spcAft>
              <a:buNone/>
            </a:pPr>
            <a:endParaRPr/>
          </a:p>
        </p:txBody>
      </p:sp>
    </p:spTree>
    <p:extLst>
      <p:ext uri="{BB962C8B-B14F-4D97-AF65-F5344CB8AC3E}">
        <p14:creationId xmlns:p14="http://schemas.microsoft.com/office/powerpoint/2010/main" val="4194826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2aaec7523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2aaec7523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2aaec7523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2aaec7523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99556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2aaec7523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2aaec7523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9893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88b4eec62d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88b4eec62d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seguridad de la información de la organización y de las personas.</a:t>
            </a:r>
            <a:endParaRPr/>
          </a:p>
          <a:p>
            <a:pPr marL="457200" lvl="0" indent="-298450" algn="l" rtl="0">
              <a:spcBef>
                <a:spcPts val="0"/>
              </a:spcBef>
              <a:spcAft>
                <a:spcPts val="0"/>
              </a:spcAft>
              <a:buSzPts val="1100"/>
              <a:buChar char="-"/>
            </a:pPr>
            <a:r>
              <a:rPr lang="es"/>
              <a:t>introducir en la importancia de la información, de los servicios y de proteger su seguridad...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12aaec7523f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12aaec7523f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43129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12aaec7523f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12aaec7523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12aaec7523f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12aaec7523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12aaec7523f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12aaec7523f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2aaec7523f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2aaec7523f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a:solidFill>
                  <a:schemeClr val="dk1"/>
                </a:solidFill>
              </a:rPr>
              <a:t>Debido a la facilidad con la que se puede crear un perfil en una red social (con un correo electrónico simplemente), los casos de suplantación de identidad se han multiplicado.</a:t>
            </a:r>
            <a:endParaRPr>
              <a:solidFill>
                <a:schemeClr val="dk1"/>
              </a:solidFill>
            </a:endParaRPr>
          </a:p>
          <a:p>
            <a:pPr marL="0" lvl="0" indent="0" algn="just" rtl="0">
              <a:lnSpc>
                <a:spcPct val="115000"/>
              </a:lnSpc>
              <a:spcBef>
                <a:spcPts val="1000"/>
              </a:spcBef>
              <a:spcAft>
                <a:spcPts val="0"/>
              </a:spcAft>
              <a:buClr>
                <a:schemeClr val="dk1"/>
              </a:buClr>
              <a:buSzPts val="1100"/>
              <a:buFont typeface="Arial"/>
              <a:buNone/>
            </a:pPr>
            <a:r>
              <a:rPr lang="es" u="sng">
                <a:solidFill>
                  <a:schemeClr val="dk1"/>
                </a:solidFill>
                <a:hlinkClick r:id="rId3">
                  <a:extLst>
                    <a:ext uri="{A12FA001-AC4F-418D-AE19-62706E023703}">
                      <ahyp:hlinkClr xmlns:ahyp="http://schemas.microsoft.com/office/drawing/2018/hyperlinkcolor" val="tx"/>
                    </a:ext>
                  </a:extLst>
                </a:hlinkClick>
              </a:rPr>
              <a:t>https://www.clarin.com/tecnologia/suplantacion-identidad-crecio-50-ciento-argentina-operan-ciberdelincuentes_0_WRq_pT7l4.html</a:t>
            </a:r>
            <a:endParaRPr>
              <a:solidFill>
                <a:schemeClr val="dk1"/>
              </a:solidFill>
            </a:endParaRPr>
          </a:p>
          <a:p>
            <a:pPr marL="0" lvl="0" indent="0" algn="just" rtl="0">
              <a:lnSpc>
                <a:spcPct val="115000"/>
              </a:lnSpc>
              <a:spcBef>
                <a:spcPts val="1000"/>
              </a:spcBef>
              <a:spcAft>
                <a:spcPts val="0"/>
              </a:spcAft>
              <a:buClr>
                <a:schemeClr val="dk1"/>
              </a:buClr>
              <a:buSzPts val="1100"/>
              <a:buFont typeface="Arial"/>
              <a:buNone/>
            </a:pPr>
            <a:br>
              <a:rPr lang="es">
                <a:solidFill>
                  <a:schemeClr val="dk1"/>
                </a:solidFill>
              </a:rPr>
            </a:br>
            <a:r>
              <a:rPr lang="es">
                <a:solidFill>
                  <a:schemeClr val="dk1"/>
                </a:solidFill>
              </a:rPr>
              <a:t>Un persona puede usar fotografías de otra persona sin su consentimiento expreso y crear un perfil en Twitter, Facebook o cualquier otra red, incluso utilizando también su nombre y utilizar esta cuenta para insultar o acosar a terceras personas y hasta para conseguir datos personales y bancarios de otros usuarios con los cuales continuar cometiendo otras ilegalidades.</a:t>
            </a:r>
            <a:endParaRPr sz="600">
              <a:solidFill>
                <a:schemeClr val="dk1"/>
              </a:solidFill>
            </a:endParaRPr>
          </a:p>
          <a:p>
            <a:pPr marL="0" lvl="0" indent="0" algn="l" rtl="0">
              <a:spcBef>
                <a:spcPts val="100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12aaec7523f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12aaec7523f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2aaec7523f_0_6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12aaec7523f_0_6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just" rtl="0">
              <a:lnSpc>
                <a:spcPct val="115000"/>
              </a:lnSpc>
              <a:spcBef>
                <a:spcPts val="0"/>
              </a:spcBef>
              <a:spcAft>
                <a:spcPts val="0"/>
              </a:spcAft>
              <a:buClr>
                <a:schemeClr val="dk1"/>
              </a:buClr>
              <a:buSzPts val="1100"/>
              <a:buFont typeface="Arial"/>
              <a:buNone/>
            </a:pPr>
            <a:r>
              <a:rPr lang="es" sz="1800">
                <a:solidFill>
                  <a:srgbClr val="595959"/>
                </a:solidFill>
              </a:rPr>
              <a:t>En esta escena, se puede ver el funcionamiento típico de un ataque de ingeniería social.</a:t>
            </a:r>
            <a:endParaRPr sz="1800">
              <a:solidFill>
                <a:srgbClr val="595959"/>
              </a:solidFill>
            </a:endParaRPr>
          </a:p>
          <a:p>
            <a:pPr marL="457200" lvl="0" indent="0" algn="just" rtl="0">
              <a:lnSpc>
                <a:spcPct val="115000"/>
              </a:lnSpc>
              <a:spcBef>
                <a:spcPts val="1000"/>
              </a:spcBef>
              <a:spcAft>
                <a:spcPts val="0"/>
              </a:spcAft>
              <a:buClr>
                <a:schemeClr val="dk1"/>
              </a:buClr>
              <a:buSzPts val="1100"/>
              <a:buFont typeface="Arial"/>
              <a:buNone/>
            </a:pPr>
            <a:r>
              <a:rPr lang="es" sz="1800">
                <a:solidFill>
                  <a:srgbClr val="595959"/>
                </a:solidFill>
              </a:rPr>
              <a:t>La ingeniería social es lo que normalmente conocemos como: </a:t>
            </a:r>
            <a:endParaRPr sz="1800">
              <a:solidFill>
                <a:srgbClr val="595959"/>
              </a:solidFill>
            </a:endParaRPr>
          </a:p>
          <a:p>
            <a:pPr marL="457200" lvl="0" indent="457200" algn="just" rtl="0">
              <a:lnSpc>
                <a:spcPct val="115000"/>
              </a:lnSpc>
              <a:spcBef>
                <a:spcPts val="1000"/>
              </a:spcBef>
              <a:spcAft>
                <a:spcPts val="0"/>
              </a:spcAft>
              <a:buClr>
                <a:schemeClr val="dk1"/>
              </a:buClr>
              <a:buSzPts val="1100"/>
              <a:buFont typeface="Arial"/>
              <a:buNone/>
            </a:pPr>
            <a:r>
              <a:rPr lang="es" sz="1800" b="1">
                <a:solidFill>
                  <a:srgbClr val="595959"/>
                </a:solidFill>
              </a:rPr>
              <a:t>“El cuento del tío”</a:t>
            </a:r>
            <a:endParaRPr sz="1800" b="1">
              <a:solidFill>
                <a:srgbClr val="595959"/>
              </a:solidFill>
            </a:endParaRPr>
          </a:p>
          <a:p>
            <a:pPr marL="0" lvl="0" indent="0" algn="l" rtl="0">
              <a:spcBef>
                <a:spcPts val="1000"/>
              </a:spcBef>
              <a:spcAft>
                <a:spcPts val="0"/>
              </a:spcAft>
              <a:buClr>
                <a:schemeClr val="dk1"/>
              </a:buClr>
              <a:buSzPts val="1100"/>
              <a:buFont typeface="Arial"/>
              <a:buNone/>
            </a:pPr>
            <a:r>
              <a:rPr lang="es" sz="1700" i="1">
                <a:solidFill>
                  <a:srgbClr val="0B0080"/>
                </a:solidFill>
              </a:rPr>
              <a:t>“La Seguridad muchas veces es una mera Ilusión. Una compañía puede tener la mejor tecnología, firewalls, sistemas de detección de intrusos,</a:t>
            </a:r>
            <a:endParaRPr sz="1700" i="1">
              <a:solidFill>
                <a:srgbClr val="0B0080"/>
              </a:solidFill>
            </a:endParaRPr>
          </a:p>
          <a:p>
            <a:pPr marL="0" lvl="0" indent="0" algn="l" rtl="0">
              <a:spcBef>
                <a:spcPts val="0"/>
              </a:spcBef>
              <a:spcAft>
                <a:spcPts val="0"/>
              </a:spcAft>
              <a:buClr>
                <a:schemeClr val="dk1"/>
              </a:buClr>
              <a:buSzPts val="1100"/>
              <a:buFont typeface="Arial"/>
              <a:buNone/>
            </a:pPr>
            <a:r>
              <a:rPr lang="es" sz="1700" i="1">
                <a:solidFill>
                  <a:srgbClr val="0B0080"/>
                </a:solidFill>
              </a:rPr>
              <a:t>dispositivos de autenticación avanzados como tarjetas biométricas, etc y creen que están asegurados 100%. </a:t>
            </a:r>
            <a:endParaRPr sz="1700" i="1">
              <a:solidFill>
                <a:srgbClr val="0B0080"/>
              </a:solidFill>
            </a:endParaRPr>
          </a:p>
          <a:p>
            <a:pPr marL="0" lvl="0" indent="0" algn="l" rtl="0">
              <a:spcBef>
                <a:spcPts val="0"/>
              </a:spcBef>
              <a:spcAft>
                <a:spcPts val="0"/>
              </a:spcAft>
              <a:buClr>
                <a:schemeClr val="dk1"/>
              </a:buClr>
              <a:buSzPts val="1100"/>
              <a:buFont typeface="Arial"/>
              <a:buNone/>
            </a:pPr>
            <a:r>
              <a:rPr lang="es" sz="1700" i="1">
                <a:solidFill>
                  <a:srgbClr val="0B0080"/>
                </a:solidFill>
              </a:rPr>
              <a:t>Viven una Ilusión. Sólo se necesita un llamado telefónico y listo. Ya son vulnerables a un ataque. La Seguridad no es un producto, es un Proceso”</a:t>
            </a:r>
            <a:endParaRPr sz="1800" b="1">
              <a:solidFill>
                <a:srgbClr val="595959"/>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2aaec7523f_0_3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2aaec7523f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aaec7523f_0_3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2aaec7523f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u="sng">
                <a:solidFill>
                  <a:schemeClr val="hlink"/>
                </a:solidFill>
                <a:hlinkClick r:id="rId3"/>
              </a:rPr>
              <a:t>https://es.wikipedia.org/wiki/Phishing</a:t>
            </a:r>
            <a:endParaRPr sz="1050">
              <a:solidFill>
                <a:srgbClr val="202122"/>
              </a:solidFill>
              <a:highlight>
                <a:srgbClr val="FFFFFF"/>
              </a:highlight>
            </a:endParaRPr>
          </a:p>
          <a:p>
            <a:pPr marL="0" lvl="0" indent="0" algn="l" rtl="0">
              <a:spcBef>
                <a:spcPts val="0"/>
              </a:spcBef>
              <a:spcAft>
                <a:spcPts val="0"/>
              </a:spcAft>
              <a:buNone/>
            </a:pPr>
            <a:endParaRPr sz="1050">
              <a:solidFill>
                <a:srgbClr val="202122"/>
              </a:solidFill>
              <a:highlight>
                <a:srgbClr val="FFFFFF"/>
              </a:highlight>
            </a:endParaRPr>
          </a:p>
          <a:p>
            <a:pPr marL="0" lvl="0" indent="0" algn="l" rtl="0">
              <a:spcBef>
                <a:spcPts val="0"/>
              </a:spcBef>
              <a:spcAft>
                <a:spcPts val="0"/>
              </a:spcAft>
              <a:buNone/>
            </a:pPr>
            <a:r>
              <a:rPr lang="es" sz="1050">
                <a:solidFill>
                  <a:srgbClr val="202122"/>
                </a:solidFill>
                <a:highlight>
                  <a:srgbClr val="FFFFFF"/>
                </a:highlight>
              </a:rPr>
              <a:t>También se dice que el término </a:t>
            </a:r>
            <a:r>
              <a:rPr lang="es" sz="1050" i="1">
                <a:solidFill>
                  <a:srgbClr val="202122"/>
                </a:solidFill>
                <a:highlight>
                  <a:srgbClr val="FFFFFF"/>
                </a:highlight>
              </a:rPr>
              <a:t>phishing</a:t>
            </a:r>
            <a:r>
              <a:rPr lang="es" sz="1050">
                <a:solidFill>
                  <a:srgbClr val="202122"/>
                </a:solidFill>
                <a:highlight>
                  <a:srgbClr val="FFFFFF"/>
                </a:highlight>
              </a:rPr>
              <a:t> es la contracción de </a:t>
            </a:r>
            <a:r>
              <a:rPr lang="es" sz="1050" i="1">
                <a:solidFill>
                  <a:srgbClr val="202122"/>
                </a:solidFill>
                <a:highlight>
                  <a:srgbClr val="FFFFFF"/>
                </a:highlight>
              </a:rPr>
              <a:t>password harvesting fishing</a:t>
            </a:r>
            <a:r>
              <a:rPr lang="es" sz="1050">
                <a:solidFill>
                  <a:srgbClr val="202122"/>
                </a:solidFill>
                <a:highlight>
                  <a:srgbClr val="FFFFFF"/>
                </a:highlight>
              </a:rPr>
              <a:t> (cosecha y pesca de </a:t>
            </a:r>
            <a:r>
              <a:rPr lang="es" sz="1050">
                <a:solidFill>
                  <a:srgbClr val="0B0080"/>
                </a:solidFill>
                <a:highlight>
                  <a:srgbClr val="FFFFFF"/>
                </a:highlight>
                <a:uFill>
                  <a:noFill/>
                </a:uFill>
                <a:hlinkClick r:id="rId4">
                  <a:extLst>
                    <a:ext uri="{A12FA001-AC4F-418D-AE19-62706E023703}">
                      <ahyp:hlinkClr xmlns:ahyp="http://schemas.microsoft.com/office/drawing/2018/hyperlinkcolor" val="tx"/>
                    </a:ext>
                  </a:extLst>
                </a:hlinkClick>
              </a:rPr>
              <a:t>contraseñas</a:t>
            </a:r>
            <a:r>
              <a:rPr lang="es" sz="1050">
                <a:solidFill>
                  <a:srgbClr val="202122"/>
                </a:solidFill>
                <a:highlight>
                  <a:srgbClr val="FFFFFF"/>
                </a:highlight>
              </a:rPr>
              <a:t>), aunque esto probablemente es un </a:t>
            </a:r>
            <a:r>
              <a:rPr lang="es" sz="1050">
                <a:solidFill>
                  <a:srgbClr val="0B0080"/>
                </a:solidFill>
                <a:highlight>
                  <a:srgbClr val="FFFFFF"/>
                </a:highlight>
                <a:uFill>
                  <a:noFill/>
                </a:uFill>
                <a:hlinkClick r:id="rId5">
                  <a:extLst>
                    <a:ext uri="{A12FA001-AC4F-418D-AE19-62706E023703}">
                      <ahyp:hlinkClr xmlns:ahyp="http://schemas.microsoft.com/office/drawing/2018/hyperlinkcolor" val="tx"/>
                    </a:ext>
                  </a:extLst>
                </a:hlinkClick>
              </a:rPr>
              <a:t>acrónimo retroactivo</a:t>
            </a:r>
            <a:r>
              <a:rPr lang="es" sz="1050">
                <a:solidFill>
                  <a:srgbClr val="202122"/>
                </a:solidFill>
                <a:highlight>
                  <a:srgbClr val="FFFFFF"/>
                </a:highlight>
              </a:rPr>
              <a:t>, dado que la escritura </a:t>
            </a:r>
            <a:r>
              <a:rPr lang="es" sz="1050" i="1">
                <a:solidFill>
                  <a:srgbClr val="202122"/>
                </a:solidFill>
                <a:highlight>
                  <a:srgbClr val="FFFFFF"/>
                </a:highlight>
              </a:rPr>
              <a:t>ph</a:t>
            </a:r>
            <a:r>
              <a:rPr lang="es" sz="1050">
                <a:solidFill>
                  <a:srgbClr val="202122"/>
                </a:solidFill>
                <a:highlight>
                  <a:srgbClr val="FFFFFF"/>
                </a:highlight>
              </a:rPr>
              <a:t> es comúnmente utilizada por hackers para sustituir la </a:t>
            </a:r>
            <a:r>
              <a:rPr lang="es" sz="1050" i="1">
                <a:solidFill>
                  <a:srgbClr val="202122"/>
                </a:solidFill>
                <a:highlight>
                  <a:srgbClr val="FFFFFF"/>
                </a:highlight>
              </a:rPr>
              <a:t>f</a:t>
            </a:r>
            <a:r>
              <a:rPr lang="es" sz="1050">
                <a:solidFill>
                  <a:srgbClr val="202122"/>
                </a:solidFill>
                <a:highlight>
                  <a:srgbClr val="FFFFFF"/>
                </a:highlight>
              </a:rPr>
              <a:t>, como raíz de la antigua forma de </a:t>
            </a:r>
            <a:r>
              <a:rPr lang="es" sz="1050" i="1">
                <a:solidFill>
                  <a:srgbClr val="202122"/>
                </a:solidFill>
                <a:highlight>
                  <a:srgbClr val="FFFFFF"/>
                </a:highlight>
              </a:rPr>
              <a:t>hacking</a:t>
            </a:r>
            <a:r>
              <a:rPr lang="es" sz="1050">
                <a:solidFill>
                  <a:srgbClr val="202122"/>
                </a:solidFill>
                <a:highlight>
                  <a:srgbClr val="FFFFFF"/>
                </a:highlight>
              </a:rPr>
              <a:t> telefónico conocida como </a:t>
            </a:r>
            <a:r>
              <a:rPr lang="es" sz="1050" i="1">
                <a:solidFill>
                  <a:srgbClr val="0B0080"/>
                </a:solidFill>
                <a:highlight>
                  <a:srgbClr val="FFFFFF"/>
                </a:highlight>
                <a:uFill>
                  <a:noFill/>
                </a:uFill>
                <a:hlinkClick r:id="rId6">
                  <a:extLst>
                    <a:ext uri="{A12FA001-AC4F-418D-AE19-62706E023703}">
                      <ahyp:hlinkClr xmlns:ahyp="http://schemas.microsoft.com/office/drawing/2018/hyperlinkcolor" val="tx"/>
                    </a:ext>
                  </a:extLst>
                </a:hlinkClick>
              </a:rPr>
              <a:t>phreaking</a:t>
            </a:r>
            <a:r>
              <a:rPr lang="es" sz="1050">
                <a:solidFill>
                  <a:srgbClr val="202122"/>
                </a:solidFill>
                <a:highlight>
                  <a:srgbClr val="FFFFFF"/>
                </a:highlight>
              </a:rPr>
              <a:t>.</a:t>
            </a:r>
            <a:r>
              <a:rPr lang="es" baseline="30000">
                <a:solidFill>
                  <a:srgbClr val="0B0080"/>
                </a:solidFill>
                <a:highlight>
                  <a:srgbClr val="FFFFFF"/>
                </a:highlight>
                <a:uFill>
                  <a:noFill/>
                </a:uFill>
                <a:hlinkClick r:id="rId7">
                  <a:extLst>
                    <a:ext uri="{A12FA001-AC4F-418D-AE19-62706E023703}">
                      <ahyp:hlinkClr xmlns:ahyp="http://schemas.microsoft.com/office/drawing/2018/hyperlinkcolor" val="tx"/>
                    </a:ext>
                  </a:extLst>
                </a:hlinkClick>
              </a:rPr>
              <a:t>7</a:t>
            </a:r>
            <a:r>
              <a:rPr lang="es" sz="1050">
                <a:solidFill>
                  <a:srgbClr val="202122"/>
                </a:solidFill>
                <a:highlight>
                  <a:srgbClr val="FFFFFF"/>
                </a:highlight>
              </a:rPr>
              <a:t>​</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2aaec7523f_0_4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2aaec7523f_0_4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 sz="1000"/>
              <a:t>Explicar que en este caso, se buscó hacer una campaña de phishing general y justo cayó gente del municipio, no fue un ataque dirigido al municipio. 2017</a:t>
            </a:r>
            <a:endParaRPr sz="1000"/>
          </a:p>
          <a:p>
            <a:pPr marL="0" lvl="0" indent="0" algn="l" rtl="0">
              <a:spcBef>
                <a:spcPts val="1000"/>
              </a:spcBef>
              <a:spcAft>
                <a:spcPts val="0"/>
              </a:spcAft>
              <a:buNone/>
            </a:pPr>
            <a:r>
              <a:rPr lang="es"/>
              <a:t>En la noticia hay un video que resume todo</a:t>
            </a:r>
            <a:endParaRPr/>
          </a:p>
          <a:p>
            <a:pPr marL="457200" lvl="0" indent="-298450" algn="l" rtl="0">
              <a:spcBef>
                <a:spcPts val="0"/>
              </a:spcBef>
              <a:spcAft>
                <a:spcPts val="0"/>
              </a:spcAft>
              <a:buSzPts val="1100"/>
              <a:buChar char="-"/>
            </a:pPr>
            <a:r>
              <a:rPr lang="es"/>
              <a:t>phishing + pagaron en google para que salga primero (orientado a cualquiera)</a:t>
            </a:r>
            <a:endParaRPr/>
          </a:p>
          <a:p>
            <a:pPr marL="457200" lvl="0" indent="-298450" algn="l" rtl="0">
              <a:spcBef>
                <a:spcPts val="0"/>
              </a:spcBef>
              <a:spcAft>
                <a:spcPts val="0"/>
              </a:spcAft>
              <a:buSzPts val="1100"/>
              <a:buChar char="-"/>
            </a:pPr>
            <a:r>
              <a:rPr lang="es"/>
              <a:t>cayo la muni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046a935f9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1046a935f9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450">
                <a:solidFill>
                  <a:srgbClr val="222222"/>
                </a:solidFill>
                <a:highlight>
                  <a:srgbClr val="FFFFFF"/>
                </a:highlight>
                <a:latin typeface="Times New Roman"/>
                <a:ea typeface="Times New Roman"/>
                <a:cs typeface="Times New Roman"/>
                <a:sym typeface="Times New Roman"/>
              </a:rPr>
              <a:t>Un ciberataque ha dejado inutilizado los servicios informáticos de la Universitat Autònoma de Barcelona (UAB). Los técnicos de sistemas de la universidad detectaron el ataque durante la pasada madrugada y acudieron al centro de cálculo del campus para proceder a una desconexión completa de todos los servicios centrales como primera medida preventiva, tal como marca el protocolo de seguridad para este caso. Esto significa que este lunes no funcionan los portales del centro universitario y que las clases virtuales han quedado suspendidas porque no están disponibles en el campus ni desde el exterior. Según ha explicado la propia universidad, los servicios informáticos estarán inutilizados durante toda la semana a consecuencia del ciberataque.</a:t>
            </a:r>
            <a:endParaRPr sz="1450">
              <a:solidFill>
                <a:srgbClr val="222222"/>
              </a:solidFill>
              <a:highlight>
                <a:srgbClr val="FFFFFF"/>
              </a:highlight>
              <a:latin typeface="Times New Roman"/>
              <a:ea typeface="Times New Roman"/>
              <a:cs typeface="Times New Roman"/>
              <a:sym typeface="Times New Roman"/>
            </a:endParaRPr>
          </a:p>
          <a:p>
            <a:pPr marL="0" lvl="0" indent="0" algn="l" rtl="0">
              <a:spcBef>
                <a:spcPts val="0"/>
              </a:spcBef>
              <a:spcAft>
                <a:spcPts val="0"/>
              </a:spcAft>
              <a:buNone/>
            </a:pPr>
            <a:endParaRPr sz="1450">
              <a:solidFill>
                <a:srgbClr val="222222"/>
              </a:solidFill>
              <a:highlight>
                <a:srgbClr val="FFFFFF"/>
              </a:highlight>
              <a:latin typeface="Times New Roman"/>
              <a:ea typeface="Times New Roman"/>
              <a:cs typeface="Times New Roman"/>
              <a:sym typeface="Times New Roman"/>
            </a:endParaRPr>
          </a:p>
          <a:p>
            <a:pPr marL="0" lvl="0" indent="0" algn="l" rtl="0">
              <a:lnSpc>
                <a:spcPct val="115000"/>
              </a:lnSpc>
              <a:spcBef>
                <a:spcPts val="1500"/>
              </a:spcBef>
              <a:spcAft>
                <a:spcPts val="0"/>
              </a:spcAft>
              <a:buClr>
                <a:schemeClr val="dk1"/>
              </a:buClr>
              <a:buSzPts val="1100"/>
              <a:buFont typeface="Arial"/>
              <a:buNone/>
            </a:pPr>
            <a:r>
              <a:rPr lang="es" sz="1450">
                <a:solidFill>
                  <a:srgbClr val="222222"/>
                </a:solidFill>
                <a:highlight>
                  <a:srgbClr val="FAFAFA"/>
                </a:highlight>
                <a:latin typeface="Georgia"/>
                <a:ea typeface="Georgia"/>
                <a:cs typeface="Georgia"/>
                <a:sym typeface="Georgia"/>
              </a:rPr>
              <a:t>La universidad lleva semanas intentando reponerse de un </a:t>
            </a:r>
            <a:r>
              <a:rPr lang="es" sz="1450" b="1">
                <a:solidFill>
                  <a:srgbClr val="222222"/>
                </a:solidFill>
                <a:highlight>
                  <a:srgbClr val="FAFAFA"/>
                </a:highlight>
                <a:latin typeface="Georgia"/>
                <a:ea typeface="Georgia"/>
                <a:cs typeface="Georgia"/>
                <a:sym typeface="Georgia"/>
              </a:rPr>
              <a:t>virus </a:t>
            </a:r>
            <a:r>
              <a:rPr lang="es" sz="1450" b="1" i="1">
                <a:solidFill>
                  <a:srgbClr val="E30513"/>
                </a:solidFill>
                <a:highlight>
                  <a:srgbClr val="FAFAFA"/>
                </a:highlight>
                <a:uFill>
                  <a:noFill/>
                </a:uFill>
                <a:latin typeface="Georgia"/>
                <a:ea typeface="Georgia"/>
                <a:cs typeface="Georgia"/>
                <a:sym typeface="Georgia"/>
                <a:hlinkClick r:id="rId3">
                  <a:extLst>
                    <a:ext uri="{A12FA001-AC4F-418D-AE19-62706E023703}">
                      <ahyp:hlinkClr xmlns:ahyp="http://schemas.microsoft.com/office/drawing/2018/hyperlinkcolor" val="tx"/>
                    </a:ext>
                  </a:extLst>
                </a:hlinkClick>
              </a:rPr>
              <a:t>ransomware</a:t>
            </a:r>
            <a:r>
              <a:rPr lang="es" sz="1450">
                <a:solidFill>
                  <a:srgbClr val="222222"/>
                </a:solidFill>
                <a:highlight>
                  <a:srgbClr val="FAFAFA"/>
                </a:highlight>
                <a:latin typeface="Georgia"/>
                <a:ea typeface="Georgia"/>
                <a:cs typeface="Georgia"/>
                <a:sym typeface="Georgia"/>
              </a:rPr>
              <a:t> que bloqueó los sistemas internos y obligó a chequear unos </a:t>
            </a:r>
            <a:r>
              <a:rPr lang="es" sz="1450" b="1">
                <a:solidFill>
                  <a:srgbClr val="222222"/>
                </a:solidFill>
                <a:highlight>
                  <a:srgbClr val="FAFAFA"/>
                </a:highlight>
                <a:latin typeface="Georgia"/>
                <a:ea typeface="Georgia"/>
                <a:cs typeface="Georgia"/>
                <a:sym typeface="Georgia"/>
              </a:rPr>
              <a:t>10.000 ordenadores portátiles</a:t>
            </a:r>
            <a:r>
              <a:rPr lang="es" sz="1450">
                <a:solidFill>
                  <a:srgbClr val="222222"/>
                </a:solidFill>
                <a:highlight>
                  <a:srgbClr val="FAFAFA"/>
                </a:highlight>
                <a:latin typeface="Georgia"/>
                <a:ea typeface="Georgia"/>
                <a:cs typeface="Georgia"/>
                <a:sym typeface="Georgia"/>
              </a:rPr>
              <a:t> para comprobar si han sido afectados. En todo momento, el rectorado ha negado que se esté negociando un </a:t>
            </a:r>
            <a:r>
              <a:rPr lang="es" sz="1450" b="1">
                <a:solidFill>
                  <a:srgbClr val="222222"/>
                </a:solidFill>
                <a:highlight>
                  <a:srgbClr val="FAFAFA"/>
                </a:highlight>
                <a:latin typeface="Georgia"/>
                <a:ea typeface="Georgia"/>
                <a:cs typeface="Georgia"/>
                <a:sym typeface="Georgia"/>
              </a:rPr>
              <a:t>rescate económico</a:t>
            </a:r>
            <a:r>
              <a:rPr lang="es" sz="1450">
                <a:solidFill>
                  <a:srgbClr val="222222"/>
                </a:solidFill>
                <a:highlight>
                  <a:srgbClr val="FAFAFA"/>
                </a:highlight>
                <a:latin typeface="Georgia"/>
                <a:ea typeface="Georgia"/>
                <a:cs typeface="Georgia"/>
                <a:sym typeface="Georgia"/>
              </a:rPr>
              <a:t> </a:t>
            </a:r>
            <a:r>
              <a:rPr lang="es" sz="1450">
                <a:solidFill>
                  <a:srgbClr val="E30513"/>
                </a:solidFill>
                <a:highlight>
                  <a:srgbClr val="FAFAFA"/>
                </a:highlight>
                <a:uFill>
                  <a:noFill/>
                </a:uFill>
                <a:latin typeface="Georgia"/>
                <a:ea typeface="Georgia"/>
                <a:cs typeface="Georgia"/>
                <a:sym typeface="Georgia"/>
                <a:hlinkClick r:id="rId4">
                  <a:extLst>
                    <a:ext uri="{A12FA001-AC4F-418D-AE19-62706E023703}">
                      <ahyp:hlinkClr xmlns:ahyp="http://schemas.microsoft.com/office/drawing/2018/hyperlinkcolor" val="tx"/>
                    </a:ext>
                  </a:extLst>
                </a:hlinkClick>
              </a:rPr>
              <a:t>ni que hayan sido afectados los datos personales de estudiantes y personal</a:t>
            </a:r>
            <a:r>
              <a:rPr lang="es" sz="1450">
                <a:solidFill>
                  <a:srgbClr val="222222"/>
                </a:solidFill>
                <a:highlight>
                  <a:srgbClr val="FAFAFA"/>
                </a:highlight>
                <a:latin typeface="Georgia"/>
                <a:ea typeface="Georgia"/>
                <a:cs typeface="Georgia"/>
                <a:sym typeface="Georgia"/>
              </a:rPr>
              <a:t>. Por contra, fuentes de la lucha contra la ciberdelincuencia señalan que este es justamente el procedimiento habitual en este tipo de ataques: pagar a cambio de recuperar los datos.</a:t>
            </a:r>
            <a:endParaRPr sz="1450">
              <a:solidFill>
                <a:srgbClr val="222222"/>
              </a:solidFill>
              <a:highlight>
                <a:srgbClr val="FAFAFA"/>
              </a:highlight>
              <a:latin typeface="Georgia"/>
              <a:ea typeface="Georgia"/>
              <a:cs typeface="Georgia"/>
              <a:sym typeface="Georgia"/>
            </a:endParaRPr>
          </a:p>
          <a:p>
            <a:pPr marL="0" lvl="0" indent="0" algn="l" rtl="0">
              <a:lnSpc>
                <a:spcPct val="115000"/>
              </a:lnSpc>
              <a:spcBef>
                <a:spcPts val="1500"/>
              </a:spcBef>
              <a:spcAft>
                <a:spcPts val="0"/>
              </a:spcAft>
              <a:buClr>
                <a:schemeClr val="dk1"/>
              </a:buClr>
              <a:buSzPts val="1100"/>
              <a:buFont typeface="Arial"/>
              <a:buNone/>
            </a:pPr>
            <a:r>
              <a:rPr lang="es" sz="1450">
                <a:solidFill>
                  <a:srgbClr val="222222"/>
                </a:solidFill>
                <a:highlight>
                  <a:srgbClr val="FAFAFA"/>
                </a:highlight>
                <a:latin typeface="Georgia"/>
                <a:ea typeface="Georgia"/>
                <a:cs typeface="Georgia"/>
                <a:sym typeface="Georgia"/>
              </a:rPr>
              <a:t>En concreto, el </a:t>
            </a:r>
            <a:r>
              <a:rPr lang="es" sz="1450" i="1">
                <a:solidFill>
                  <a:srgbClr val="222222"/>
                </a:solidFill>
                <a:highlight>
                  <a:srgbClr val="FAFAFA"/>
                </a:highlight>
                <a:latin typeface="Georgia"/>
                <a:ea typeface="Georgia"/>
                <a:cs typeface="Georgia"/>
                <a:sym typeface="Georgia"/>
              </a:rPr>
              <a:t>malware </a:t>
            </a:r>
            <a:r>
              <a:rPr lang="es" sz="1450">
                <a:solidFill>
                  <a:srgbClr val="222222"/>
                </a:solidFill>
                <a:highlight>
                  <a:srgbClr val="FAFAFA"/>
                </a:highlight>
                <a:latin typeface="Georgia"/>
                <a:ea typeface="Georgia"/>
                <a:cs typeface="Georgia"/>
                <a:sym typeface="Georgia"/>
              </a:rPr>
              <a:t>utilizado contra la infraestructura informática de la </a:t>
            </a:r>
            <a:r>
              <a:rPr lang="es" sz="1450">
                <a:solidFill>
                  <a:srgbClr val="E30513"/>
                </a:solidFill>
                <a:highlight>
                  <a:srgbClr val="FAFAFA"/>
                </a:highlight>
                <a:uFill>
                  <a:noFill/>
                </a:uFill>
                <a:latin typeface="Georgia"/>
                <a:ea typeface="Georgia"/>
                <a:cs typeface="Georgia"/>
                <a:sym typeface="Georgia"/>
                <a:hlinkClick r:id="rId5">
                  <a:extLst>
                    <a:ext uri="{A12FA001-AC4F-418D-AE19-62706E023703}">
                      <ahyp:hlinkClr xmlns:ahyp="http://schemas.microsoft.com/office/drawing/2018/hyperlinkcolor" val="tx"/>
                    </a:ext>
                  </a:extLst>
                </a:hlinkClick>
              </a:rPr>
              <a:t>UAB</a:t>
            </a:r>
            <a:r>
              <a:rPr lang="es" sz="1450">
                <a:solidFill>
                  <a:srgbClr val="222222"/>
                </a:solidFill>
                <a:highlight>
                  <a:srgbClr val="FAFAFA"/>
                </a:highlight>
                <a:latin typeface="Georgia"/>
                <a:ea typeface="Georgia"/>
                <a:cs typeface="Georgia"/>
                <a:sym typeface="Georgia"/>
              </a:rPr>
              <a:t> se denomina </a:t>
            </a:r>
            <a:r>
              <a:rPr lang="es" sz="1450" b="1">
                <a:solidFill>
                  <a:srgbClr val="222222"/>
                </a:solidFill>
                <a:highlight>
                  <a:srgbClr val="FAFAFA"/>
                </a:highlight>
                <a:latin typeface="Georgia"/>
                <a:ea typeface="Georgia"/>
                <a:cs typeface="Georgia"/>
                <a:sym typeface="Georgia"/>
              </a:rPr>
              <a:t>PYSA</a:t>
            </a:r>
            <a:r>
              <a:rPr lang="es" sz="1450">
                <a:solidFill>
                  <a:srgbClr val="222222"/>
                </a:solidFill>
                <a:highlight>
                  <a:srgbClr val="FAFAFA"/>
                </a:highlight>
                <a:latin typeface="Georgia"/>
                <a:ea typeface="Georgia"/>
                <a:cs typeface="Georgia"/>
                <a:sym typeface="Georgia"/>
              </a:rPr>
              <a:t>, siglas en inglés de </a:t>
            </a:r>
            <a:r>
              <a:rPr lang="es" sz="1450" i="1">
                <a:solidFill>
                  <a:srgbClr val="222222"/>
                </a:solidFill>
                <a:highlight>
                  <a:srgbClr val="FAFAFA"/>
                </a:highlight>
                <a:latin typeface="Georgia"/>
                <a:ea typeface="Georgia"/>
                <a:cs typeface="Georgia"/>
                <a:sym typeface="Georgia"/>
              </a:rPr>
              <a:t>Protect YourSelf Amigo</a:t>
            </a:r>
            <a:r>
              <a:rPr lang="es" sz="1450">
                <a:solidFill>
                  <a:srgbClr val="222222"/>
                </a:solidFill>
                <a:highlight>
                  <a:srgbClr val="FAFAFA"/>
                </a:highlight>
                <a:latin typeface="Georgia"/>
                <a:ea typeface="Georgia"/>
                <a:cs typeface="Georgia"/>
                <a:sym typeface="Georgia"/>
              </a:rPr>
              <a:t> (en inglés significa </a:t>
            </a:r>
            <a:r>
              <a:rPr lang="es" sz="1450" i="1">
                <a:solidFill>
                  <a:srgbClr val="222222"/>
                </a:solidFill>
                <a:highlight>
                  <a:srgbClr val="FAFAFA"/>
                </a:highlight>
                <a:latin typeface="Georgia"/>
                <a:ea typeface="Georgia"/>
                <a:cs typeface="Georgia"/>
                <a:sym typeface="Georgia"/>
              </a:rPr>
              <a:t>Protégete, amigo</a:t>
            </a:r>
            <a:r>
              <a:rPr lang="es" sz="1450">
                <a:solidFill>
                  <a:srgbClr val="222222"/>
                </a:solidFill>
                <a:highlight>
                  <a:srgbClr val="FAFAFA"/>
                </a:highlight>
                <a:latin typeface="Georgia"/>
                <a:ea typeface="Georgia"/>
                <a:cs typeface="Georgia"/>
                <a:sym typeface="Georgia"/>
              </a:rPr>
              <a:t>). Este virus encripta los archivos con un algoritmo complejo que imposibilita su descifrado a menos que se abone el rescate. Los atacantes del centro académico dejaron un archivo de texto simple en que proporcionaron las instrucciones de contacto. Ahora, casi un mes después de la incursión, han dado un paso más para presionar a la institución.</a:t>
            </a:r>
            <a:endParaRPr sz="1450">
              <a:solidFill>
                <a:srgbClr val="222222"/>
              </a:solidFill>
              <a:highlight>
                <a:srgbClr val="FAFAFA"/>
              </a:highlight>
              <a:latin typeface="Georgia"/>
              <a:ea typeface="Georgia"/>
              <a:cs typeface="Georgia"/>
              <a:sym typeface="Georgia"/>
            </a:endParaRPr>
          </a:p>
          <a:p>
            <a:pPr marL="0" lvl="0" indent="0" algn="l" rtl="0">
              <a:spcBef>
                <a:spcPts val="1500"/>
              </a:spcBef>
              <a:spcAft>
                <a:spcPts val="0"/>
              </a:spcAft>
              <a:buNone/>
            </a:pPr>
            <a:endParaRPr sz="1450">
              <a:solidFill>
                <a:srgbClr val="222222"/>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aaec7523f_0_7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aaec7523f_0_7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12aaec7523f_0_7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12aaec7523f_0_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Demo Rubber Ducky?</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12aaec7523f_0_4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12aaec7523f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2aaec7523f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2aaec7523f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Clr>
                <a:schemeClr val="dk1"/>
              </a:buClr>
              <a:buSzPts val="1100"/>
              <a:buFont typeface="Arial"/>
              <a:buNone/>
            </a:pPr>
            <a:r>
              <a:rPr lang="es" sz="1800">
                <a:solidFill>
                  <a:srgbClr val="595959"/>
                </a:solidFill>
              </a:rPr>
              <a:t>A veces, que un dispositivo esté infectado con un malware es como tener a alguien observando qué hacemos.</a:t>
            </a:r>
            <a:endParaRPr sz="1800">
              <a:solidFill>
                <a:srgbClr val="595959"/>
              </a:solidFill>
            </a:endParaRPr>
          </a:p>
          <a:p>
            <a:pPr marL="0" lvl="0" indent="0" algn="just" rtl="0">
              <a:lnSpc>
                <a:spcPct val="115000"/>
              </a:lnSpc>
              <a:spcBef>
                <a:spcPts val="1000"/>
              </a:spcBef>
              <a:spcAft>
                <a:spcPts val="0"/>
              </a:spcAft>
              <a:buClr>
                <a:schemeClr val="dk1"/>
              </a:buClr>
              <a:buSzPts val="1100"/>
              <a:buFont typeface="Arial"/>
              <a:buNone/>
            </a:pPr>
            <a:r>
              <a:rPr lang="es" sz="1800">
                <a:solidFill>
                  <a:srgbClr val="595959"/>
                </a:solidFill>
              </a:rPr>
              <a:t>El malware puede saber: qué sitios visitamos, qué teclas se presionan, donde hacemos click,... todo.</a:t>
            </a:r>
            <a:endParaRPr sz="1800">
              <a:solidFill>
                <a:srgbClr val="595959"/>
              </a:solidFill>
            </a:endParaRPr>
          </a:p>
          <a:p>
            <a:pPr marL="0" lvl="0" indent="0" algn="just" rtl="0">
              <a:lnSpc>
                <a:spcPct val="115000"/>
              </a:lnSpc>
              <a:spcBef>
                <a:spcPts val="1000"/>
              </a:spcBef>
              <a:spcAft>
                <a:spcPts val="0"/>
              </a:spcAft>
              <a:buClr>
                <a:schemeClr val="dk1"/>
              </a:buClr>
              <a:buSzPts val="1100"/>
              <a:buFont typeface="Arial"/>
              <a:buNone/>
            </a:pPr>
            <a:r>
              <a:rPr lang="es" sz="1800">
                <a:solidFill>
                  <a:srgbClr val="595959"/>
                </a:solidFill>
              </a:rPr>
              <a:t>Debemos ser cuidadosos con el dispositivo utilizado para acceder a los sistemas críticos para nosotros o para la organización: Homebanking, Paypal, Webmail.</a:t>
            </a:r>
            <a:endParaRPr sz="1800">
              <a:solidFill>
                <a:srgbClr val="595959"/>
              </a:solidFill>
            </a:endParaRPr>
          </a:p>
          <a:p>
            <a:pPr marL="457200" lvl="0" indent="-342900" algn="just" rtl="0">
              <a:lnSpc>
                <a:spcPct val="115000"/>
              </a:lnSpc>
              <a:spcBef>
                <a:spcPts val="1000"/>
              </a:spcBef>
              <a:spcAft>
                <a:spcPts val="0"/>
              </a:spcAft>
              <a:buClr>
                <a:srgbClr val="595959"/>
              </a:buClr>
              <a:buSzPts val="1800"/>
              <a:buChar char="●"/>
            </a:pPr>
            <a:r>
              <a:rPr lang="es" sz="1800">
                <a:solidFill>
                  <a:srgbClr val="595959"/>
                </a:solidFill>
              </a:rPr>
              <a:t>Evitar usar PCs no confiables (ubicadas en lugares públicos, PCs en las que se instaló software pirata)</a:t>
            </a:r>
            <a:endParaRPr sz="1800">
              <a:solidFill>
                <a:srgbClr val="595959"/>
              </a:solidFill>
            </a:endParaRPr>
          </a:p>
          <a:p>
            <a:pPr marL="457200" lvl="0" indent="-342900" algn="just" rtl="0">
              <a:lnSpc>
                <a:spcPct val="115000"/>
              </a:lnSpc>
              <a:spcBef>
                <a:spcPts val="0"/>
              </a:spcBef>
              <a:spcAft>
                <a:spcPts val="0"/>
              </a:spcAft>
              <a:buClr>
                <a:srgbClr val="595959"/>
              </a:buClr>
              <a:buSzPts val="1800"/>
              <a:buChar char="●"/>
            </a:pPr>
            <a:r>
              <a:rPr lang="es" sz="1800">
                <a:solidFill>
                  <a:srgbClr val="595959"/>
                </a:solidFill>
              </a:rPr>
              <a:t>No enchufar/meter cualquier dispositivo a la PC!</a:t>
            </a:r>
            <a:endParaRPr sz="1800">
              <a:solidFill>
                <a:srgbClr val="595959"/>
              </a:solidFill>
            </a:endParaRPr>
          </a:p>
          <a:p>
            <a:pPr marL="457200" lvl="0" indent="0" algn="just" rtl="0">
              <a:lnSpc>
                <a:spcPct val="115000"/>
              </a:lnSpc>
              <a:spcBef>
                <a:spcPts val="1000"/>
              </a:spcBef>
              <a:spcAft>
                <a:spcPts val="0"/>
              </a:spcAft>
              <a:buClr>
                <a:schemeClr val="dk1"/>
              </a:buClr>
              <a:buSzPts val="1100"/>
              <a:buFont typeface="Arial"/>
              <a:buNone/>
            </a:pPr>
            <a:endParaRPr sz="1800">
              <a:solidFill>
                <a:srgbClr val="595959"/>
              </a:solidFill>
            </a:endParaRPr>
          </a:p>
          <a:p>
            <a:pPr marL="0" lvl="0" indent="0" algn="l" rtl="0">
              <a:spcBef>
                <a:spcPts val="100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2aaec7523f_0_4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2aaec7523f_0_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12aaec7523f_0_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12aaec7523f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2aaec7523f_0_4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2aaec7523f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14300" marR="114300" lvl="0" indent="0" algn="l" rtl="0">
              <a:lnSpc>
                <a:spcPct val="142857"/>
              </a:lnSpc>
              <a:spcBef>
                <a:spcPts val="500"/>
              </a:spcBef>
              <a:spcAft>
                <a:spcPts val="0"/>
              </a:spcAft>
              <a:buClr>
                <a:schemeClr val="dk1"/>
              </a:buClr>
              <a:buSzPts val="1100"/>
              <a:buFont typeface="Arial"/>
              <a:buNone/>
            </a:pPr>
            <a:r>
              <a:rPr lang="es" sz="1050">
                <a:solidFill>
                  <a:srgbClr val="3C4043"/>
                </a:solidFill>
                <a:highlight>
                  <a:srgbClr val="FFFFFF"/>
                </a:highlight>
                <a:latin typeface="Roboto"/>
                <a:ea typeface="Roboto"/>
                <a:cs typeface="Roboto"/>
                <a:sym typeface="Roboto"/>
              </a:rPr>
              <a:t>porq te cifran el backup amigo...</a:t>
            </a:r>
            <a:endParaRPr sz="1050">
              <a:solidFill>
                <a:srgbClr val="3C4043"/>
              </a:solidFill>
              <a:highlight>
                <a:srgbClr val="FFFFFF"/>
              </a:highlight>
              <a:latin typeface="Roboto"/>
              <a:ea typeface="Roboto"/>
              <a:cs typeface="Roboto"/>
              <a:sym typeface="Roboto"/>
            </a:endParaRPr>
          </a:p>
          <a:p>
            <a:pPr marL="114300" marR="114300" lvl="0" indent="0" algn="l" rtl="0">
              <a:lnSpc>
                <a:spcPct val="115000"/>
              </a:lnSpc>
              <a:spcBef>
                <a:spcPts val="500"/>
              </a:spcBef>
              <a:spcAft>
                <a:spcPts val="0"/>
              </a:spcAft>
              <a:buClr>
                <a:schemeClr val="dk1"/>
              </a:buClr>
              <a:buSzPts val="1100"/>
              <a:buFont typeface="Arial"/>
              <a:buNone/>
            </a:pPr>
            <a:endParaRPr sz="1050">
              <a:solidFill>
                <a:schemeClr val="dk1"/>
              </a:solidFill>
              <a:highlight>
                <a:srgbClr val="FFFFFF"/>
              </a:highlight>
              <a:latin typeface="Roboto"/>
              <a:ea typeface="Roboto"/>
              <a:cs typeface="Roboto"/>
              <a:sym typeface="Roboto"/>
            </a:endParaRPr>
          </a:p>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12aaec7523f_0_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12aaec7523f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2aaec7523f_0_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2aaec7523f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12aaec7523f_0_2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12aaec7523f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104808cb1b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104808cb1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a:solidFill>
                  <a:schemeClr val="dk1"/>
                </a:solidFill>
              </a:rPr>
              <a:t>El banco privado más grande de Ecuador, Banco Pichincha, sufrió un ciberataque que interrumpió las operaciones y desconectó el cajero automático y el portal de banca en línea.</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El ciberataque ocurrió durante el fin de semana, lo que provocó que el banco cerrara partes de su red para evitar que el ataque se propagara a otros sistemas.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El cierre de los sistemas ha provocado una interrupción generalizada del banco, con los cajeros automáticos que ya no funcionan y los portales bancarios en línea muestran mensajes de mantenimiento.</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En una notificación interna enviada a las agencias del Banco y vista por BleepingComputer, se notifica a los empleados que las aplicaciones bancarias, el correo electrónico, los canales digitales y los autoservicios no estarán operativos debido a un problema tecnológico.</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El documento interno dice además que los clientes de autoservicio deben ser dirigidos a las ventanillas de los cajeros de los bancos para ser atendidos durante la interrupción.</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s">
                <a:solidFill>
                  <a:schemeClr val="dk1"/>
                </a:solidFill>
              </a:rPr>
              <a:t>Luego de dos días de silencio sobre las dificultades técnicas del banco, Banco Pichincha emitió un comunicado el martes por la tarde admitiendo que sufrieron un ciberataque que provocó la interrupción de sus sistemas.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sz="1450">
              <a:solidFill>
                <a:srgbClr val="222222"/>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2aaec7523f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2aaec7523f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12aaec7523f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12aaec7523f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12aaec7523f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12aaec7523f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894072a34_1_20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894072a34_1_200: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70589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894072a34_1_20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894072a34_1_200: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547664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894072a34_1_20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894072a34_1_200: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20201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894072a34_1_20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894072a34_1_200: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63060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8894072a34_1_20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8894072a34_1_200:notes"/>
          <p:cNvSpPr txBox="1">
            <a:spLocks noGrp="1"/>
          </p:cNvSpPr>
          <p:nvPr>
            <p:ph type="body" idx="1"/>
          </p:nvPr>
        </p:nvSpPr>
        <p:spPr>
          <a:xfrm>
            <a:off x="679768" y="4715907"/>
            <a:ext cx="5438140" cy="446770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25750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2aaec7523f_0_3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12aaec7523f_0_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046a935f91_0_1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1046a935f91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seguridad de la información de la organización y de las personas.</a:t>
            </a:r>
            <a:endParaRPr/>
          </a:p>
          <a:p>
            <a:pPr marL="457200" lvl="0" indent="-298450" algn="l" rtl="0">
              <a:spcBef>
                <a:spcPts val="0"/>
              </a:spcBef>
              <a:spcAft>
                <a:spcPts val="0"/>
              </a:spcAft>
              <a:buSzPts val="1100"/>
              <a:buChar char="-"/>
            </a:pPr>
            <a:r>
              <a:rPr lang="es"/>
              <a:t>introducir en la importancia de la información, de los servicios y de proteger su seguridad...</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80cd58262f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80cd58262f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Acá quiero hacer hincapié tanto en la información de la organización, como puede ser el organismo en el cual trabajan, donde garantizar la seguridad de la misma también es responsablidad de docentes y demás trabajadores. Y también quiero mencionar lo de la información personal..que de alguna manera constituye nuestra identidad digital (algunos la llaman huella digital) que es la información nuestra que vamos “dejando” en Internet...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89a10deb27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89a10deb2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Acá es para decir que es TODO!La seguridad física de las instalaciones y el equipamiento, la seguridad de los sistemas, cuidar la información que se transmite (de cualquier forma), la seguridad del sistema de archivos, la seguridad en el acceso a los sistemas...y la pirámide es para mostrar que hay también que definir reglas en función de los requisitos de seguridad, que hay que cumplir para garantizarla.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88b4eec62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88b4eec6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lgn="just">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lgn="just">
              <a:spcBef>
                <a:spcPts val="1600"/>
              </a:spcBef>
              <a:spcAft>
                <a:spcPts val="0"/>
              </a:spcAft>
              <a:buSzPts val="1400"/>
              <a:buChar char="■"/>
              <a:defRPr sz="1700"/>
            </a:lvl3pPr>
            <a:lvl4pPr marL="1828800" lvl="3" indent="-317500">
              <a:spcBef>
                <a:spcPts val="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3">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hyperlink" Target="https://youtu.be/XN4ralAg5iI?t=40"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mailto:cmartinez@gmail.com"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hyperlink" Target="https://www.welivesecurity.com/la-es/2022/04/20/ransomware-conti-ataca-organismos-gubernamentales-costa-rica/"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es.wikipedia.org/wiki/Privacidad"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es.wikipedia.org/wiki/Privacidad_en_Internet"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s://vocal.media/education/breaking-news-google-s-new-tracking-tool-the-end-of-digital-privacy"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www.openglobalrights.org/what-a-datafied-worldview-means-for-human-rights/" TargetMode="External"/><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xataka.com/robotica-e-ia/google-ha-actualizado-sus-principios-para-ia-ha-desaparecido-mencion-a-no-desarrollar-armas-esta-tecnologia" TargetMode="External"/><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www.eff.org/deeplinks/2025/01/mad-meta-dont-let-them-collect-and-monetize-your-personal-data"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transmitter.ieee.org/what-does-your-car-know-about-you/" TargetMode="External"/><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hyperlink" Target="https://www.cyberpilot.io/cyberpilot-blog/data-protection-principles-the-7-principles-of-gdpr-explained/"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hyperlink" Target="https://commission.europa.eu/law/law-topic/data-protection/reform/rules-business-and-organisations/obligations/how-can-i-demonstrate-my-organisation-compliant-gdpr_en"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hyperlink" Target="https://www.itgovernance.co.uk/gdpr-compliance-software" TargetMode="External"/></Relationships>
</file>

<file path=ppt/slides/_rels/slide41.xml.rels><?xml version="1.0" encoding="UTF-8" standalone="yes"?>
<Relationships xmlns="http://schemas.openxmlformats.org/package/2006/relationships"><Relationship Id="rId2" Type="http://schemas.openxmlformats.org/officeDocument/2006/relationships/hyperlink" Target="https://www.decentriq.com/article/what-are-privacy-enhancing-technologies" TargetMode="Externa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rNmXiYY9iHA" TargetMode="External"/><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www.dailymotion.com/video/x2yvzn9" TargetMode="External"/><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7.xml"/><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hyperlink" Target="https://www.virustotal.com/" TargetMode="External"/><Relationship Id="rId2" Type="http://schemas.openxmlformats.org/officeDocument/2006/relationships/notesSlide" Target="../notesSlides/notesSlide57.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hyperlink" Target="https://edition.cnn.com/2024/02/04/asia/deepfake-cfo-scam-hong-kong-intl-hnk/index.html" TargetMode="External"/><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hyperlink" Target="https://github.com/sensity-ai/dot" TargetMode="External"/><Relationship Id="rId4" Type="http://schemas.openxmlformats.org/officeDocument/2006/relationships/hyperlink" Target="https://www.thebanker.com/Deepfake-fraud-directed-at-banks-on-the-rise-1718178559" TargetMode="Externa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hyperlink" Target="https://www.argentina.gob.ar/noticias/se-publico-el-informe-anual-del-certar" TargetMode="External"/><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252425" y="706775"/>
            <a:ext cx="40800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700">
                <a:solidFill>
                  <a:schemeClr val="lt1"/>
                </a:solidFill>
              </a:rPr>
              <a:t>Programa de Formación en Seguridad Informática</a:t>
            </a:r>
            <a:endParaRPr sz="2700">
              <a:solidFill>
                <a:schemeClr val="lt1"/>
              </a:solidFill>
            </a:endParaRPr>
          </a:p>
        </p:txBody>
      </p:sp>
      <p:sp>
        <p:nvSpPr>
          <p:cNvPr id="55" name="Google Shape;55;p1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
        <p:nvSpPr>
          <p:cNvPr id="56" name="Google Shape;56;p13"/>
          <p:cNvSpPr txBox="1"/>
          <p:nvPr/>
        </p:nvSpPr>
        <p:spPr>
          <a:xfrm>
            <a:off x="370225" y="2048400"/>
            <a:ext cx="8634300" cy="190818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800" b="1" dirty="0">
                <a:solidFill>
                  <a:srgbClr val="674EA7"/>
                </a:solidFill>
              </a:rPr>
              <a:t>Módulo 3</a:t>
            </a:r>
            <a:r>
              <a:rPr lang="es" sz="2800" dirty="0">
                <a:solidFill>
                  <a:srgbClr val="674EA7"/>
                </a:solidFill>
              </a:rPr>
              <a:t>: Seguridad y Privacidad de la información</a:t>
            </a:r>
            <a:endParaRPr sz="2800" dirty="0">
              <a:solidFill>
                <a:srgbClr val="674EA7"/>
              </a:solidFill>
            </a:endParaRPr>
          </a:p>
          <a:p>
            <a:pPr marL="0" lvl="0" indent="0" algn="l" rtl="0">
              <a:spcBef>
                <a:spcPts val="0"/>
              </a:spcBef>
              <a:spcAft>
                <a:spcPts val="0"/>
              </a:spcAft>
              <a:buNone/>
            </a:pPr>
            <a:endParaRPr sz="2800" dirty="0">
              <a:solidFill>
                <a:srgbClr val="674EA7"/>
              </a:solidFill>
            </a:endParaRPr>
          </a:p>
          <a:p>
            <a:pPr marL="0" lvl="0" indent="0" algn="l" rtl="0">
              <a:spcBef>
                <a:spcPts val="0"/>
              </a:spcBef>
              <a:spcAft>
                <a:spcPts val="0"/>
              </a:spcAft>
              <a:buNone/>
            </a:pPr>
            <a:r>
              <a:rPr lang="es" sz="2800" b="1" dirty="0">
                <a:solidFill>
                  <a:srgbClr val="674EA7"/>
                </a:solidFill>
              </a:rPr>
              <a:t>Docente a cargo:</a:t>
            </a:r>
            <a:r>
              <a:rPr lang="es" sz="2800" dirty="0">
                <a:solidFill>
                  <a:srgbClr val="674EA7"/>
                </a:solidFill>
              </a:rPr>
              <a:t> Javier Diaz, Soledad Gomez (con la colab de Paula Venosa)</a:t>
            </a:r>
            <a:endParaRPr sz="2800" dirty="0">
              <a:solidFill>
                <a:srgbClr val="674EA7"/>
              </a:solidFill>
            </a:endParaRPr>
          </a:p>
        </p:txBody>
      </p:sp>
      <p:sp>
        <p:nvSpPr>
          <p:cNvPr id="57" name="Google Shape;57;p13"/>
          <p:cNvSpPr txBox="1"/>
          <p:nvPr/>
        </p:nvSpPr>
        <p:spPr>
          <a:xfrm>
            <a:off x="311700" y="224775"/>
            <a:ext cx="79995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s" sz="2800" b="1">
                <a:solidFill>
                  <a:srgbClr val="674EA7"/>
                </a:solidFill>
              </a:rPr>
              <a:t>Aspectos éticos, sociales y profesionales avanzados y la Seguridad de la información</a:t>
            </a:r>
            <a:endParaRPr sz="2800" b="1">
              <a:solidFill>
                <a:srgbClr val="674EA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674EA7"/>
                </a:solidFill>
              </a:rPr>
              <a:t>Atributos de seguridad de la información</a:t>
            </a:r>
            <a:endParaRPr b="1">
              <a:solidFill>
                <a:srgbClr val="674EA7"/>
              </a:solidFill>
            </a:endParaRPr>
          </a:p>
        </p:txBody>
      </p:sp>
      <p:pic>
        <p:nvPicPr>
          <p:cNvPr id="119" name="Google Shape;119;p22"/>
          <p:cNvPicPr preferRelativeResize="0"/>
          <p:nvPr/>
        </p:nvPicPr>
        <p:blipFill>
          <a:blip r:embed="rId3">
            <a:alphaModFix/>
          </a:blip>
          <a:stretch>
            <a:fillRect/>
          </a:stretch>
        </p:blipFill>
        <p:spPr>
          <a:xfrm>
            <a:off x="7353745" y="1911187"/>
            <a:ext cx="1689105" cy="1600200"/>
          </a:xfrm>
          <a:prstGeom prst="rect">
            <a:avLst/>
          </a:prstGeom>
          <a:noFill/>
          <a:ln>
            <a:noFill/>
          </a:ln>
        </p:spPr>
      </p:pic>
      <p:pic>
        <p:nvPicPr>
          <p:cNvPr id="120" name="Google Shape;120;p22"/>
          <p:cNvPicPr preferRelativeResize="0"/>
          <p:nvPr/>
        </p:nvPicPr>
        <p:blipFill>
          <a:blip r:embed="rId4">
            <a:alphaModFix/>
          </a:blip>
          <a:stretch>
            <a:fillRect/>
          </a:stretch>
        </p:blipFill>
        <p:spPr>
          <a:xfrm>
            <a:off x="3885088" y="1911163"/>
            <a:ext cx="2857500" cy="1600200"/>
          </a:xfrm>
          <a:prstGeom prst="rect">
            <a:avLst/>
          </a:prstGeom>
          <a:noFill/>
          <a:ln>
            <a:noFill/>
          </a:ln>
        </p:spPr>
      </p:pic>
      <p:sp>
        <p:nvSpPr>
          <p:cNvPr id="121" name="Google Shape;121;p22"/>
          <p:cNvSpPr txBox="1"/>
          <p:nvPr/>
        </p:nvSpPr>
        <p:spPr>
          <a:xfrm>
            <a:off x="777550" y="4313400"/>
            <a:ext cx="8265300" cy="8301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1000"/>
              </a:spcAft>
              <a:buNone/>
            </a:pPr>
            <a:r>
              <a:rPr lang="es" sz="1800" dirty="0">
                <a:solidFill>
                  <a:schemeClr val="dk2"/>
                </a:solidFill>
              </a:rPr>
              <a:t>¿Con qué atributo de seguridad asocian cada imagen y por qué?</a:t>
            </a:r>
            <a:endParaRPr sz="1800" dirty="0">
              <a:solidFill>
                <a:schemeClr val="dk2"/>
              </a:solidFill>
            </a:endParaRPr>
          </a:p>
        </p:txBody>
      </p:sp>
      <p:pic>
        <p:nvPicPr>
          <p:cNvPr id="122" name="Google Shape;122;p22"/>
          <p:cNvPicPr preferRelativeResize="0"/>
          <p:nvPr/>
        </p:nvPicPr>
        <p:blipFill>
          <a:blip r:embed="rId5">
            <a:alphaModFix/>
          </a:blip>
          <a:stretch>
            <a:fillRect/>
          </a:stretch>
        </p:blipFill>
        <p:spPr>
          <a:xfrm>
            <a:off x="211850" y="1982375"/>
            <a:ext cx="3434175" cy="1943171"/>
          </a:xfrm>
          <a:prstGeom prst="rect">
            <a:avLst/>
          </a:prstGeom>
          <a:noFill/>
          <a:ln>
            <a:noFill/>
          </a:ln>
        </p:spPr>
      </p:pic>
      <p:sp>
        <p:nvSpPr>
          <p:cNvPr id="123" name="Google Shape;123;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es"/>
              <a:t>¿Qué se intenta proteger?</a:t>
            </a:r>
            <a:endParaRPr/>
          </a:p>
          <a:p>
            <a:pPr marL="457200" lvl="0" indent="-342900" algn="just" rtl="0">
              <a:spcBef>
                <a:spcPts val="0"/>
              </a:spcBef>
              <a:spcAft>
                <a:spcPts val="0"/>
              </a:spcAft>
              <a:buSzPts val="1800"/>
              <a:buChar char="●"/>
            </a:pPr>
            <a:r>
              <a:rPr lang="es"/>
              <a:t>¿Qué se busca garantizar? ¿Cómo?</a:t>
            </a:r>
            <a:endParaRPr/>
          </a:p>
          <a:p>
            <a:pPr marL="457200" lvl="0" indent="-342900" algn="just" rtl="0">
              <a:spcBef>
                <a:spcPts val="0"/>
              </a:spcBef>
              <a:spcAft>
                <a:spcPts val="0"/>
              </a:spcAft>
              <a:buSzPts val="1800"/>
              <a:buChar char="●"/>
            </a:pPr>
            <a:r>
              <a:rPr lang="es"/>
              <a:t>¿Es realmente necesario?</a:t>
            </a:r>
            <a:endParaRPr/>
          </a:p>
          <a:p>
            <a:pPr marL="914400" lvl="0" indent="0" algn="just" rtl="0">
              <a:spcBef>
                <a:spcPts val="1000"/>
              </a:spcBef>
              <a:spcAft>
                <a:spcPts val="1000"/>
              </a:spcAft>
              <a:buNone/>
            </a:pPr>
            <a:endParaRPr/>
          </a:p>
        </p:txBody>
      </p:sp>
      <p:pic>
        <p:nvPicPr>
          <p:cNvPr id="129" name="Google Shape;129;p23"/>
          <p:cNvPicPr preferRelativeResize="0"/>
          <p:nvPr/>
        </p:nvPicPr>
        <p:blipFill>
          <a:blip r:embed="rId3">
            <a:alphaModFix/>
          </a:blip>
          <a:stretch>
            <a:fillRect/>
          </a:stretch>
        </p:blipFill>
        <p:spPr>
          <a:xfrm>
            <a:off x="5560448" y="2946698"/>
            <a:ext cx="2288350" cy="1385675"/>
          </a:xfrm>
          <a:prstGeom prst="rect">
            <a:avLst/>
          </a:prstGeom>
          <a:noFill/>
          <a:ln>
            <a:noFill/>
          </a:ln>
        </p:spPr>
      </p:pic>
      <p:pic>
        <p:nvPicPr>
          <p:cNvPr id="130" name="Google Shape;130;p23"/>
          <p:cNvPicPr preferRelativeResize="0"/>
          <p:nvPr/>
        </p:nvPicPr>
        <p:blipFill>
          <a:blip r:embed="rId4">
            <a:alphaModFix/>
          </a:blip>
          <a:stretch>
            <a:fillRect/>
          </a:stretch>
        </p:blipFill>
        <p:spPr>
          <a:xfrm>
            <a:off x="336696" y="1330946"/>
            <a:ext cx="3659500" cy="2717575"/>
          </a:xfrm>
          <a:prstGeom prst="rect">
            <a:avLst/>
          </a:prstGeom>
          <a:noFill/>
          <a:ln>
            <a:noFill/>
          </a:ln>
        </p:spPr>
      </p:pic>
      <p:sp>
        <p:nvSpPr>
          <p:cNvPr id="131" name="Google Shape;131;p23"/>
          <p:cNvSpPr txBox="1"/>
          <p:nvPr/>
        </p:nvSpPr>
        <p:spPr>
          <a:xfrm>
            <a:off x="167650" y="4332375"/>
            <a:ext cx="5392800" cy="7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solidFill>
                  <a:schemeClr val="dk2"/>
                </a:solidFill>
              </a:rPr>
              <a:t>https://www.youtube.com/watch?v=hhcnyVRkvCA</a:t>
            </a:r>
            <a:endParaRPr sz="1800">
              <a:solidFill>
                <a:schemeClr val="dk2"/>
              </a:solidFill>
            </a:endParaRPr>
          </a:p>
        </p:txBody>
      </p:sp>
      <p:sp>
        <p:nvSpPr>
          <p:cNvPr id="132" name="Google Shape;132;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674EA7"/>
                </a:solidFill>
              </a:rPr>
              <a:t>Seguridad de la información</a:t>
            </a:r>
            <a:endParaRPr b="1">
              <a:solidFill>
                <a:srgbClr val="674EA7"/>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lnSpc>
                <a:spcPct val="100000"/>
              </a:lnSpc>
              <a:spcBef>
                <a:spcPts val="0"/>
              </a:spcBef>
              <a:spcAft>
                <a:spcPts val="0"/>
              </a:spcAft>
              <a:buSzPts val="1800"/>
              <a:buChar char="●"/>
            </a:pPr>
            <a:r>
              <a:rPr lang="es" dirty="0"/>
              <a:t>¿Qué muestra el video?</a:t>
            </a:r>
            <a:endParaRPr dirty="0"/>
          </a:p>
          <a:p>
            <a:pPr marL="457200" lvl="0" indent="-342900" algn="l" rtl="0">
              <a:lnSpc>
                <a:spcPct val="100000"/>
              </a:lnSpc>
              <a:spcBef>
                <a:spcPts val="0"/>
              </a:spcBef>
              <a:spcAft>
                <a:spcPts val="0"/>
              </a:spcAft>
              <a:buSzPts val="1800"/>
              <a:buChar char="●"/>
            </a:pPr>
            <a:r>
              <a:rPr lang="es" dirty="0"/>
              <a:t>Identifique las situaciones que ejemplifican: </a:t>
            </a:r>
            <a:endParaRPr dirty="0"/>
          </a:p>
          <a:p>
            <a:pPr marL="1371600" lvl="1" indent="-336550" algn="l" rtl="0">
              <a:lnSpc>
                <a:spcPct val="100000"/>
              </a:lnSpc>
              <a:spcBef>
                <a:spcPts val="0"/>
              </a:spcBef>
              <a:spcAft>
                <a:spcPts val="0"/>
              </a:spcAft>
              <a:buSzPts val="1700"/>
              <a:buChar char="○"/>
            </a:pPr>
            <a:r>
              <a:rPr lang="es" sz="1700" dirty="0"/>
              <a:t>¿Cuál es la debilidad? </a:t>
            </a:r>
            <a:endParaRPr sz="1700" dirty="0"/>
          </a:p>
          <a:p>
            <a:pPr marL="1371600" lvl="1" indent="-336550" algn="l" rtl="0">
              <a:lnSpc>
                <a:spcPct val="100000"/>
              </a:lnSpc>
              <a:spcBef>
                <a:spcPts val="0"/>
              </a:spcBef>
              <a:spcAft>
                <a:spcPts val="0"/>
              </a:spcAft>
              <a:buSzPts val="1700"/>
              <a:buChar char="○"/>
            </a:pPr>
            <a:r>
              <a:rPr lang="es" sz="1700" dirty="0"/>
              <a:t>¿Qué puede ocurrir si se aprovecha esa debilidad? </a:t>
            </a:r>
            <a:endParaRPr sz="1700" dirty="0"/>
          </a:p>
          <a:p>
            <a:pPr marL="1371600" lvl="1" indent="-336550" algn="l" rtl="0">
              <a:lnSpc>
                <a:spcPct val="100000"/>
              </a:lnSpc>
              <a:spcBef>
                <a:spcPts val="0"/>
              </a:spcBef>
              <a:spcAft>
                <a:spcPts val="0"/>
              </a:spcAft>
              <a:buSzPts val="1700"/>
              <a:buChar char="○"/>
            </a:pPr>
            <a:r>
              <a:rPr lang="es" sz="1700" dirty="0"/>
              <a:t>¿Qué ocurre finalmente?</a:t>
            </a:r>
            <a:endParaRPr sz="1700" dirty="0"/>
          </a:p>
        </p:txBody>
      </p:sp>
      <p:pic>
        <p:nvPicPr>
          <p:cNvPr id="138" name="Google Shape;138;p24"/>
          <p:cNvPicPr preferRelativeResize="0"/>
          <p:nvPr/>
        </p:nvPicPr>
        <p:blipFill>
          <a:blip r:embed="rId3">
            <a:alphaModFix/>
          </a:blip>
          <a:stretch>
            <a:fillRect/>
          </a:stretch>
        </p:blipFill>
        <p:spPr>
          <a:xfrm>
            <a:off x="4421599" y="2345402"/>
            <a:ext cx="3802251" cy="2127274"/>
          </a:xfrm>
          <a:prstGeom prst="rect">
            <a:avLst/>
          </a:prstGeom>
          <a:noFill/>
          <a:ln>
            <a:noFill/>
          </a:ln>
        </p:spPr>
      </p:pic>
      <p:sp>
        <p:nvSpPr>
          <p:cNvPr id="139" name="Google Shape;139;p24"/>
          <p:cNvSpPr txBox="1"/>
          <p:nvPr/>
        </p:nvSpPr>
        <p:spPr>
          <a:xfrm>
            <a:off x="88400" y="4401015"/>
            <a:ext cx="7527000" cy="44604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u="sng" dirty="0">
                <a:solidFill>
                  <a:schemeClr val="hlink"/>
                </a:solidFill>
                <a:hlinkClick r:id="rId4"/>
              </a:rPr>
              <a:t>https://youtu.be/XN4ralAg5iI?t=40</a:t>
            </a:r>
            <a:r>
              <a:rPr lang="es" sz="1800" dirty="0">
                <a:solidFill>
                  <a:schemeClr val="dk2"/>
                </a:solidFill>
              </a:rPr>
              <a:t> (desde 0:40 hasta 1:26)</a:t>
            </a:r>
            <a:endParaRPr sz="1800" dirty="0">
              <a:solidFill>
                <a:schemeClr val="dk2"/>
              </a:solidFill>
            </a:endParaRPr>
          </a:p>
        </p:txBody>
      </p:sp>
      <p:sp>
        <p:nvSpPr>
          <p:cNvPr id="140" name="Google Shape;140;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674EA7"/>
                </a:solidFill>
              </a:rPr>
              <a:t>Seguridad de la información</a:t>
            </a:r>
            <a:endParaRPr b="1">
              <a:solidFill>
                <a:srgbClr val="674EA7"/>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dirty="0"/>
              <a:t>Definamos más formalmente:</a:t>
            </a:r>
            <a:endParaRPr dirty="0"/>
          </a:p>
          <a:p>
            <a:pPr marL="914400" lvl="0" indent="0" algn="l" rtl="0">
              <a:lnSpc>
                <a:spcPct val="100000"/>
              </a:lnSpc>
              <a:spcBef>
                <a:spcPts val="0"/>
              </a:spcBef>
              <a:spcAft>
                <a:spcPts val="0"/>
              </a:spcAft>
              <a:buNone/>
            </a:pPr>
            <a:endParaRPr dirty="0"/>
          </a:p>
          <a:p>
            <a:pPr lvl="0" algn="l">
              <a:lnSpc>
                <a:spcPct val="100000"/>
              </a:lnSpc>
            </a:pPr>
            <a:r>
              <a:rPr lang="es" sz="1700" dirty="0"/>
              <a:t>ACTIVO: </a:t>
            </a:r>
            <a:r>
              <a:rPr lang="es-ES" sz="1700" dirty="0"/>
              <a:t>un activo de TI es hardware, sistemas de software o información que tienen valor para una organización</a:t>
            </a:r>
          </a:p>
          <a:p>
            <a:pPr lvl="0" algn="l">
              <a:lnSpc>
                <a:spcPct val="100000"/>
              </a:lnSpc>
            </a:pPr>
            <a:endParaRPr lang="es" sz="1700" dirty="0"/>
          </a:p>
          <a:p>
            <a:pPr marL="457200" lvl="0" indent="-342900" algn="l" rtl="0">
              <a:lnSpc>
                <a:spcPct val="100000"/>
              </a:lnSpc>
              <a:spcBef>
                <a:spcPts val="0"/>
              </a:spcBef>
              <a:spcAft>
                <a:spcPts val="0"/>
              </a:spcAft>
              <a:buSzPts val="1800"/>
              <a:buChar char="●"/>
            </a:pPr>
            <a:r>
              <a:rPr lang="es" sz="1700" dirty="0"/>
              <a:t>VULNERABILIDAD: Es una </a:t>
            </a:r>
            <a:r>
              <a:rPr lang="es" sz="1700" b="1" dirty="0"/>
              <a:t>DEBILIDAD</a:t>
            </a:r>
            <a:r>
              <a:rPr lang="es" sz="1700" dirty="0"/>
              <a:t> en un activo</a:t>
            </a:r>
            <a:endParaRPr sz="1700" dirty="0"/>
          </a:p>
          <a:p>
            <a:pPr marL="914400" lvl="0" indent="0" algn="l" rtl="0">
              <a:lnSpc>
                <a:spcPct val="100000"/>
              </a:lnSpc>
              <a:spcBef>
                <a:spcPts val="0"/>
              </a:spcBef>
              <a:spcAft>
                <a:spcPts val="0"/>
              </a:spcAft>
              <a:buNone/>
            </a:pPr>
            <a:endParaRPr sz="1700" dirty="0"/>
          </a:p>
          <a:p>
            <a:pPr marL="457200" lvl="0" indent="-336550" algn="l" rtl="0">
              <a:lnSpc>
                <a:spcPct val="100000"/>
              </a:lnSpc>
              <a:spcBef>
                <a:spcPts val="0"/>
              </a:spcBef>
              <a:spcAft>
                <a:spcPts val="0"/>
              </a:spcAft>
              <a:buSzPts val="1700"/>
              <a:buChar char="●"/>
            </a:pPr>
            <a:r>
              <a:rPr lang="es" sz="1700" dirty="0"/>
              <a:t>AMENAZA: Es el problema que potencialmente puede ocurrir si se </a:t>
            </a:r>
            <a:r>
              <a:rPr lang="es" sz="1700" b="1" dirty="0"/>
              <a:t>aprovecha una debilidad/vulnerabilidad.</a:t>
            </a:r>
            <a:endParaRPr sz="1700" b="1" dirty="0"/>
          </a:p>
          <a:p>
            <a:pPr marL="914400" lvl="0" indent="0" algn="l" rtl="0">
              <a:lnSpc>
                <a:spcPct val="100000"/>
              </a:lnSpc>
              <a:spcBef>
                <a:spcPts val="0"/>
              </a:spcBef>
              <a:spcAft>
                <a:spcPts val="0"/>
              </a:spcAft>
              <a:buNone/>
            </a:pPr>
            <a:endParaRPr sz="1700" dirty="0"/>
          </a:p>
          <a:p>
            <a:pPr marL="457200" lvl="0" indent="-336550" algn="l" rtl="0">
              <a:lnSpc>
                <a:spcPct val="100000"/>
              </a:lnSpc>
              <a:spcBef>
                <a:spcPts val="0"/>
              </a:spcBef>
              <a:spcAft>
                <a:spcPts val="0"/>
              </a:spcAft>
              <a:buSzPts val="1700"/>
              <a:buChar char="●"/>
            </a:pPr>
            <a:r>
              <a:rPr lang="es" sz="1700" dirty="0"/>
              <a:t>INCIDENTE: Se produce cuando </a:t>
            </a:r>
            <a:r>
              <a:rPr lang="es" sz="1700" b="1" dirty="0"/>
              <a:t>la amenaza se concreta</a:t>
            </a:r>
            <a:r>
              <a:rPr lang="es" sz="1700" dirty="0"/>
              <a:t> y atenta contra la seguridad de la información.</a:t>
            </a:r>
            <a:endParaRPr sz="1700" dirty="0"/>
          </a:p>
        </p:txBody>
      </p:sp>
      <p:sp>
        <p:nvSpPr>
          <p:cNvPr id="146" name="Google Shape;146;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674EA7"/>
                </a:solidFill>
              </a:rPr>
              <a:t>Seguridad de la información</a:t>
            </a:r>
            <a:endParaRPr b="1">
              <a:solidFill>
                <a:srgbClr val="674EA7"/>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b="1">
                <a:solidFill>
                  <a:srgbClr val="674EA7"/>
                </a:solidFill>
              </a:rPr>
              <a:t>Un día en la oficina de Martín...</a:t>
            </a:r>
            <a:endParaRPr b="1">
              <a:solidFill>
                <a:srgbClr val="674EA7"/>
              </a:solidFill>
            </a:endParaRPr>
          </a:p>
        </p:txBody>
      </p:sp>
      <p:sp>
        <p:nvSpPr>
          <p:cNvPr id="152" name="Google Shape;152;p26"/>
          <p:cNvSpPr txBox="1">
            <a:spLocks noGrp="1"/>
          </p:cNvSpPr>
          <p:nvPr>
            <p:ph type="body" idx="1"/>
          </p:nvPr>
        </p:nvSpPr>
        <p:spPr>
          <a:xfrm>
            <a:off x="311700" y="1152475"/>
            <a:ext cx="8520600" cy="3416400"/>
          </a:xfrm>
          <a:prstGeom prst="rect">
            <a:avLst/>
          </a:prstGeom>
          <a:solidFill>
            <a:schemeClr val="lt1"/>
          </a:solidFill>
          <a:ln w="9525"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s" sz="2000" b="1" i="1">
                <a:solidFill>
                  <a:schemeClr val="dk1"/>
                </a:solidFill>
                <a:latin typeface="Nimbus Roman No9 L"/>
                <a:ea typeface="Nimbus Roman No9 L"/>
                <a:cs typeface="Nimbus Roman No9 L"/>
                <a:sym typeface="Nimbus Roman No9 L"/>
              </a:rPr>
              <a:t>Martín es un empleado de la Organización EJEMPLO. Trabaja en la Dirección de Convenios y en su oficina usa una PC con acceso a Internet y a distintos servicios, entre ellos el de Mail para recibir y enviar información. </a:t>
            </a:r>
            <a:endParaRPr sz="2000" b="1">
              <a:solidFill>
                <a:schemeClr val="dk1"/>
              </a:solidFill>
              <a:latin typeface="Nimbus Roman No9 L"/>
              <a:ea typeface="Nimbus Roman No9 L"/>
              <a:cs typeface="Nimbus Roman No9 L"/>
              <a:sym typeface="Nimbus Roman No9 L"/>
            </a:endParaRPr>
          </a:p>
          <a:p>
            <a:pPr marL="0" lvl="0" indent="0" algn="just" rtl="0">
              <a:lnSpc>
                <a:spcPct val="100000"/>
              </a:lnSpc>
              <a:spcBef>
                <a:spcPts val="0"/>
              </a:spcBef>
              <a:spcAft>
                <a:spcPts val="0"/>
              </a:spcAft>
              <a:buNone/>
            </a:pPr>
            <a:r>
              <a:rPr lang="es" sz="2000" b="1" i="1">
                <a:solidFill>
                  <a:schemeClr val="dk1"/>
                </a:solidFill>
                <a:latin typeface="Nimbus Roman No9 L"/>
                <a:ea typeface="Nimbus Roman No9 L"/>
                <a:cs typeface="Nimbus Roman No9 L"/>
                <a:sym typeface="Nimbus Roman No9 L"/>
              </a:rPr>
              <a:t>A continuación se relata un día normal de la oficina de Martín. </a:t>
            </a:r>
            <a:endParaRPr sz="2000" b="1">
              <a:solidFill>
                <a:schemeClr val="dk1"/>
              </a:solidFill>
              <a:latin typeface="Nimbus Roman No9 L"/>
              <a:ea typeface="Nimbus Roman No9 L"/>
              <a:cs typeface="Nimbus Roman No9 L"/>
              <a:sym typeface="Nimbus Roman No9 L"/>
            </a:endParaRPr>
          </a:p>
          <a:p>
            <a:pPr marL="914400" lvl="0" indent="0" algn="l" rtl="0">
              <a:lnSpc>
                <a:spcPct val="100000"/>
              </a:lnSpc>
              <a:spcBef>
                <a:spcPts val="0"/>
              </a:spcBef>
              <a:spcAft>
                <a:spcPts val="0"/>
              </a:spcAft>
              <a:buNone/>
            </a:pPr>
            <a:endParaRPr sz="2000">
              <a:solidFill>
                <a:schemeClr val="dk1"/>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None/>
            </a:pPr>
            <a:r>
              <a:rPr lang="es" sz="2000">
                <a:solidFill>
                  <a:schemeClr val="dk1"/>
                </a:solidFill>
                <a:latin typeface="Nimbus Roman No9 L"/>
                <a:ea typeface="Nimbus Roman No9 L"/>
                <a:cs typeface="Nimbus Roman No9 L"/>
                <a:sym typeface="Nimbus Roman No9 L"/>
              </a:rPr>
              <a:t>Un martes, después de un fin de semana largo, Martín llega a su oficina. Lo siguiente es una transcripción de </a:t>
            </a:r>
            <a:r>
              <a:rPr lang="es" sz="2000">
                <a:solidFill>
                  <a:srgbClr val="4A86E8"/>
                </a:solidFill>
                <a:latin typeface="Nimbus Roman No9 L"/>
                <a:ea typeface="Nimbus Roman No9 L"/>
                <a:cs typeface="Nimbus Roman No9 L"/>
                <a:sym typeface="Nimbus Roman No9 L"/>
              </a:rPr>
              <a:t>sus pensamientos</a:t>
            </a:r>
            <a:r>
              <a:rPr lang="es" sz="2000">
                <a:solidFill>
                  <a:schemeClr val="dk1"/>
                </a:solidFill>
                <a:latin typeface="Nimbus Roman No9 L"/>
                <a:ea typeface="Nimbus Roman No9 L"/>
                <a:cs typeface="Nimbus Roman No9 L"/>
                <a:sym typeface="Nimbus Roman No9 L"/>
              </a:rPr>
              <a:t> y de </a:t>
            </a:r>
            <a:r>
              <a:rPr lang="es" sz="2000" b="1">
                <a:solidFill>
                  <a:schemeClr val="dk1"/>
                </a:solidFill>
                <a:latin typeface="Nimbus Roman No9 L"/>
                <a:ea typeface="Nimbus Roman No9 L"/>
                <a:cs typeface="Nimbus Roman No9 L"/>
                <a:sym typeface="Nimbus Roman No9 L"/>
              </a:rPr>
              <a:t>su actuación</a:t>
            </a:r>
            <a:r>
              <a:rPr lang="es" sz="2000">
                <a:solidFill>
                  <a:schemeClr val="dk1"/>
                </a:solidFill>
                <a:latin typeface="Nimbus Roman No9 L"/>
                <a:ea typeface="Nimbus Roman No9 L"/>
                <a:cs typeface="Nimbus Roman No9 L"/>
                <a:sym typeface="Nimbus Roman No9 L"/>
              </a:rPr>
              <a:t> a partir de su llegada. </a:t>
            </a:r>
            <a:endParaRPr sz="2000">
              <a:solidFill>
                <a:schemeClr val="dk1"/>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None/>
            </a:pPr>
            <a:endParaRPr sz="25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body" idx="1"/>
          </p:nvPr>
        </p:nvSpPr>
        <p:spPr>
          <a:xfrm>
            <a:off x="311700" y="1152475"/>
            <a:ext cx="8520600" cy="3416400"/>
          </a:xfrm>
          <a:prstGeom prst="rect">
            <a:avLst/>
          </a:prstGeom>
          <a:solidFill>
            <a:schemeClr val="lt1"/>
          </a:solidFill>
          <a:ln w="9525"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457200" lvl="0" indent="0" algn="l" rtl="0">
              <a:lnSpc>
                <a:spcPct val="100000"/>
              </a:lnSpc>
              <a:spcBef>
                <a:spcPts val="0"/>
              </a:spcBef>
              <a:spcAft>
                <a:spcPts val="0"/>
              </a:spcAft>
              <a:buClr>
                <a:schemeClr val="dk1"/>
              </a:buClr>
              <a:buSzPts val="1100"/>
              <a:buFont typeface="Arial"/>
              <a:buNone/>
            </a:pPr>
            <a:r>
              <a:rPr lang="es" sz="2000">
                <a:solidFill>
                  <a:schemeClr val="dk1"/>
                </a:solidFill>
                <a:latin typeface="Nimbus Roman No9 L"/>
                <a:ea typeface="Nimbus Roman No9 L"/>
                <a:cs typeface="Nimbus Roman No9 L"/>
                <a:sym typeface="Nimbus Roman No9 L"/>
              </a:rPr>
              <a:t>Martín entra a la oficina y mientras se acomoda piensa, mientras empieza a operar la PC. </a:t>
            </a:r>
            <a:endParaRPr sz="2000">
              <a:solidFill>
                <a:schemeClr val="dk1"/>
              </a:solidFill>
              <a:latin typeface="Nimbus Roman No9 L"/>
              <a:ea typeface="Nimbus Roman No9 L"/>
              <a:cs typeface="Nimbus Roman No9 L"/>
              <a:sym typeface="Nimbus Roman No9 L"/>
            </a:endParaRPr>
          </a:p>
          <a:p>
            <a:pPr marL="457200" lvl="0" indent="0" algn="l" rtl="0">
              <a:lnSpc>
                <a:spcPct val="100000"/>
              </a:lnSpc>
              <a:spcBef>
                <a:spcPts val="0"/>
              </a:spcBef>
              <a:spcAft>
                <a:spcPts val="0"/>
              </a:spcAft>
              <a:buClr>
                <a:schemeClr val="dk1"/>
              </a:buClr>
              <a:buSzPts val="1100"/>
              <a:buFont typeface="Arial"/>
              <a:buNone/>
            </a:pPr>
            <a:r>
              <a:rPr lang="es" sz="2000">
                <a:solidFill>
                  <a:srgbClr val="4A86E8"/>
                </a:solidFill>
                <a:latin typeface="Nimbus Roman No9 L"/>
                <a:ea typeface="Nimbus Roman No9 L"/>
                <a:cs typeface="Nimbus Roman No9 L"/>
                <a:sym typeface="Nimbus Roman No9 L"/>
              </a:rPr>
              <a:t>“... prendo la compu y mientras arranca hago un rico mate”.</a:t>
            </a:r>
            <a:endParaRPr sz="2000">
              <a:solidFill>
                <a:srgbClr val="4A86E8"/>
              </a:solidFill>
              <a:latin typeface="Nimbus Roman No9 L"/>
              <a:ea typeface="Nimbus Roman No9 L"/>
              <a:cs typeface="Nimbus Roman No9 L"/>
              <a:sym typeface="Nimbus Roman No9 L"/>
            </a:endParaRPr>
          </a:p>
          <a:p>
            <a:pPr marL="457200" lvl="0" indent="0" algn="l" rtl="0">
              <a:lnSpc>
                <a:spcPct val="100000"/>
              </a:lnSpc>
              <a:spcBef>
                <a:spcPts val="0"/>
              </a:spcBef>
              <a:spcAft>
                <a:spcPts val="0"/>
              </a:spcAft>
              <a:buClr>
                <a:schemeClr val="dk1"/>
              </a:buClr>
              <a:buSzPts val="1100"/>
              <a:buFont typeface="Arial"/>
              <a:buNone/>
            </a:pPr>
            <a:endParaRPr sz="2000">
              <a:solidFill>
                <a:schemeClr val="dk1"/>
              </a:solidFill>
              <a:latin typeface="Nimbus Roman No9 L"/>
              <a:ea typeface="Nimbus Roman No9 L"/>
              <a:cs typeface="Nimbus Roman No9 L"/>
              <a:sym typeface="Nimbus Roman No9 L"/>
            </a:endParaRPr>
          </a:p>
          <a:p>
            <a:pPr marL="457200" lvl="0" indent="0" algn="l" rtl="0">
              <a:lnSpc>
                <a:spcPct val="100000"/>
              </a:lnSpc>
              <a:spcBef>
                <a:spcPts val="0"/>
              </a:spcBef>
              <a:spcAft>
                <a:spcPts val="0"/>
              </a:spcAft>
              <a:buClr>
                <a:schemeClr val="dk1"/>
              </a:buClr>
              <a:buSzPts val="1100"/>
              <a:buFont typeface="Arial"/>
              <a:buNone/>
            </a:pPr>
            <a:r>
              <a:rPr lang="es" sz="2000">
                <a:solidFill>
                  <a:schemeClr val="dk1"/>
                </a:solidFill>
                <a:latin typeface="Nimbus Roman No9 L"/>
                <a:ea typeface="Nimbus Roman No9 L"/>
                <a:cs typeface="Nimbus Roman No9 L"/>
                <a:sym typeface="Nimbus Roman No9 L"/>
              </a:rPr>
              <a:t>Como siempre, una vez que la PC arranca le pide la contraseña:</a:t>
            </a:r>
            <a:r>
              <a:rPr lang="es" sz="2000" i="1">
                <a:solidFill>
                  <a:schemeClr val="dk1"/>
                </a:solidFill>
                <a:latin typeface="Nimbus Roman No9 L"/>
                <a:ea typeface="Nimbus Roman No9 L"/>
                <a:cs typeface="Nimbus Roman No9 L"/>
                <a:sym typeface="Nimbus Roman No9 L"/>
              </a:rPr>
              <a:t> </a:t>
            </a:r>
            <a:r>
              <a:rPr lang="es" sz="2000">
                <a:solidFill>
                  <a:schemeClr val="dk1"/>
                </a:solidFill>
                <a:latin typeface="Nimbus Roman No9 L"/>
                <a:ea typeface="Nimbus Roman No9 L"/>
                <a:cs typeface="Nimbus Roman No9 L"/>
                <a:sym typeface="Nimbus Roman No9 L"/>
              </a:rPr>
              <a:t>“Ingrese su Clave”.</a:t>
            </a:r>
            <a:endParaRPr sz="2000">
              <a:solidFill>
                <a:schemeClr val="dk1"/>
              </a:solidFill>
              <a:latin typeface="Nimbus Roman No9 L"/>
              <a:ea typeface="Nimbus Roman No9 L"/>
              <a:cs typeface="Nimbus Roman No9 L"/>
              <a:sym typeface="Nimbus Roman No9 L"/>
            </a:endParaRPr>
          </a:p>
          <a:p>
            <a:pPr marL="457200" marR="0" lvl="0" indent="0" algn="l" rtl="0">
              <a:lnSpc>
                <a:spcPct val="100000"/>
              </a:lnSpc>
              <a:spcBef>
                <a:spcPts val="0"/>
              </a:spcBef>
              <a:spcAft>
                <a:spcPts val="0"/>
              </a:spcAft>
              <a:buNone/>
            </a:pPr>
            <a:r>
              <a:rPr lang="es" sz="2000">
                <a:solidFill>
                  <a:srgbClr val="4A86E8"/>
                </a:solidFill>
                <a:latin typeface="Nimbus Roman No9 L"/>
                <a:ea typeface="Nimbus Roman No9 L"/>
                <a:cs typeface="Nimbus Roman No9 L"/>
                <a:sym typeface="Nimbus Roman No9 L"/>
              </a:rPr>
              <a:t>“ ... a ver, como era? ....... ah si!!!”. </a:t>
            </a:r>
            <a:r>
              <a:rPr lang="es" sz="2000">
                <a:solidFill>
                  <a:schemeClr val="dk1"/>
                </a:solidFill>
                <a:latin typeface="Nimbus Roman No9 L"/>
                <a:ea typeface="Nimbus Roman No9 L"/>
                <a:cs typeface="Nimbus Roman No9 L"/>
                <a:sym typeface="Nimbus Roman No9 L"/>
              </a:rPr>
              <a:t>“*******”</a:t>
            </a:r>
            <a:endParaRPr sz="2000">
              <a:solidFill>
                <a:schemeClr val="dk1"/>
              </a:solidFill>
              <a:latin typeface="Nimbus Roman No9 L"/>
              <a:ea typeface="Nimbus Roman No9 L"/>
              <a:cs typeface="Nimbus Roman No9 L"/>
              <a:sym typeface="Nimbus Roman No9 L"/>
            </a:endParaRPr>
          </a:p>
          <a:p>
            <a:pPr marL="457200" marR="0" lvl="0" indent="0" algn="l" rtl="0">
              <a:lnSpc>
                <a:spcPct val="100000"/>
              </a:lnSpc>
              <a:spcBef>
                <a:spcPts val="0"/>
              </a:spcBef>
              <a:spcAft>
                <a:spcPts val="0"/>
              </a:spcAft>
              <a:buNone/>
            </a:pPr>
            <a:r>
              <a:rPr lang="es" sz="2000">
                <a:solidFill>
                  <a:srgbClr val="4A86E8"/>
                </a:solidFill>
                <a:latin typeface="Nimbus Roman No9 L"/>
                <a:ea typeface="Nimbus Roman No9 L"/>
                <a:cs typeface="Nimbus Roman No9 L"/>
                <a:sym typeface="Nimbus Roman No9 L"/>
              </a:rPr>
              <a:t>¿Podré ir a la cancha este finde? No se ni con quién jugamos. Bueno igual, vamos Boquita todavia!!! ...... </a:t>
            </a:r>
            <a:endParaRPr sz="2000">
              <a:solidFill>
                <a:srgbClr val="4A86E8"/>
              </a:solidFill>
              <a:latin typeface="Nimbus Roman No9 L"/>
              <a:ea typeface="Nimbus Roman No9 L"/>
              <a:cs typeface="Nimbus Roman No9 L"/>
              <a:sym typeface="Nimbus Roman No9 L"/>
            </a:endParaRPr>
          </a:p>
          <a:p>
            <a:pPr marL="457200" marR="0" lvl="0" indent="0" algn="l" rtl="0">
              <a:lnSpc>
                <a:spcPct val="100000"/>
              </a:lnSpc>
              <a:spcBef>
                <a:spcPts val="0"/>
              </a:spcBef>
              <a:spcAft>
                <a:spcPts val="0"/>
              </a:spcAft>
              <a:buNone/>
            </a:pPr>
            <a:r>
              <a:rPr lang="es" sz="2000">
                <a:solidFill>
                  <a:srgbClr val="4A86E8"/>
                </a:solidFill>
                <a:latin typeface="Nimbus Roman No9 L"/>
                <a:ea typeface="Nimbus Roman No9 L"/>
                <a:cs typeface="Nimbus Roman No9 L"/>
                <a:sym typeface="Nimbus Roman No9 L"/>
              </a:rPr>
              <a:t>Bueno mientras bajan los mails, voy a comprar yerba ....... </a:t>
            </a:r>
            <a:endParaRPr sz="2000" b="1" i="1">
              <a:solidFill>
                <a:schemeClr val="dk1"/>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None/>
            </a:pPr>
            <a:endParaRPr sz="2500"/>
          </a:p>
        </p:txBody>
      </p:sp>
      <p:sp>
        <p:nvSpPr>
          <p:cNvPr id="158" name="Google Shape;15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b="1">
                <a:solidFill>
                  <a:srgbClr val="674EA7"/>
                </a:solidFill>
              </a:rPr>
              <a:t>Un día en la oficina de Martín...</a:t>
            </a:r>
            <a:endParaRPr b="1">
              <a:solidFill>
                <a:srgbClr val="674EA7"/>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body" idx="1"/>
          </p:nvPr>
        </p:nvSpPr>
        <p:spPr>
          <a:xfrm>
            <a:off x="311700" y="1152475"/>
            <a:ext cx="8520600" cy="3416400"/>
          </a:xfrm>
          <a:prstGeom prst="rect">
            <a:avLst/>
          </a:prstGeom>
          <a:solidFill>
            <a:schemeClr val="lt1"/>
          </a:solidFill>
          <a:ln w="9525"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2000" dirty="0">
                <a:solidFill>
                  <a:schemeClr val="dk1"/>
                </a:solidFill>
                <a:latin typeface="Nimbus Roman No9 L"/>
                <a:ea typeface="Nimbus Roman No9 L"/>
                <a:cs typeface="Nimbus Roman No9 L"/>
                <a:sym typeface="Nimbus Roman No9 L"/>
              </a:rPr>
              <a:t>Al volver Martín recibe un llamado donde le hacen un pedido importante</a:t>
            </a:r>
            <a:endParaRPr sz="2000" dirty="0">
              <a:solidFill>
                <a:schemeClr val="dk1"/>
              </a:solidFill>
              <a:latin typeface="Nimbus Roman No9 L"/>
              <a:ea typeface="Nimbus Roman No9 L"/>
              <a:cs typeface="Nimbus Roman No9 L"/>
              <a:sym typeface="Nimbus Roman No9 L"/>
            </a:endParaRPr>
          </a:p>
          <a:p>
            <a:pPr marL="0" lvl="0" indent="0" algn="l" rtl="0">
              <a:lnSpc>
                <a:spcPct val="100000"/>
              </a:lnSpc>
              <a:spcBef>
                <a:spcPts val="600"/>
              </a:spcBef>
              <a:spcAft>
                <a:spcPts val="0"/>
              </a:spcAft>
              <a:buNone/>
            </a:pPr>
            <a:r>
              <a:rPr lang="es" sz="2000" i="1" dirty="0">
                <a:solidFill>
                  <a:schemeClr val="dk1"/>
                </a:solidFill>
                <a:latin typeface="Nimbus Roman No9 L"/>
                <a:ea typeface="Nimbus Roman No9 L"/>
                <a:cs typeface="Nimbus Roman No9 L"/>
                <a:sym typeface="Nimbus Roman No9 L"/>
              </a:rPr>
              <a:t>Carlos:</a:t>
            </a:r>
            <a:r>
              <a:rPr lang="es" sz="2000" i="1" dirty="0">
                <a:solidFill>
                  <a:srgbClr val="808080"/>
                </a:solidFill>
                <a:latin typeface="Nimbus Roman No9 L"/>
                <a:ea typeface="Nimbus Roman No9 L"/>
                <a:cs typeface="Nimbus Roman No9 L"/>
                <a:sym typeface="Nimbus Roman No9 L"/>
              </a:rPr>
              <a:t> Hola soy Carlos Martinez, de la secretaría Legal y Técnica.</a:t>
            </a:r>
            <a:endParaRPr sz="2000" i="1" dirty="0">
              <a:solidFill>
                <a:srgbClr val="808080"/>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None/>
            </a:pPr>
            <a:r>
              <a:rPr lang="es" sz="2000" i="1" dirty="0">
                <a:solidFill>
                  <a:schemeClr val="dk1"/>
                </a:solidFill>
                <a:latin typeface="Nimbus Roman No9 L"/>
                <a:ea typeface="Nimbus Roman No9 L"/>
                <a:cs typeface="Nimbus Roman No9 L"/>
                <a:sym typeface="Nimbus Roman No9 L"/>
              </a:rPr>
              <a:t>Martín:</a:t>
            </a:r>
            <a:r>
              <a:rPr lang="es" sz="2000" i="1" dirty="0">
                <a:solidFill>
                  <a:srgbClr val="808080"/>
                </a:solidFill>
                <a:latin typeface="Nimbus Roman No9 L"/>
                <a:ea typeface="Nimbus Roman No9 L"/>
                <a:cs typeface="Nimbus Roman No9 L"/>
                <a:sym typeface="Nimbus Roman No9 L"/>
              </a:rPr>
              <a:t> Hola, ¿En qué lo puedo ayudar?</a:t>
            </a:r>
            <a:endParaRPr sz="2000" i="1" dirty="0">
              <a:solidFill>
                <a:srgbClr val="808080"/>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None/>
            </a:pPr>
            <a:r>
              <a:rPr lang="es" sz="2000" i="1" dirty="0">
                <a:solidFill>
                  <a:schemeClr val="dk1"/>
                </a:solidFill>
                <a:latin typeface="Nimbus Roman No9 L"/>
                <a:ea typeface="Nimbus Roman No9 L"/>
                <a:cs typeface="Nimbus Roman No9 L"/>
                <a:sym typeface="Nimbus Roman No9 L"/>
              </a:rPr>
              <a:t>Carlos:</a:t>
            </a:r>
            <a:r>
              <a:rPr lang="es" sz="2000" i="1" dirty="0">
                <a:solidFill>
                  <a:srgbClr val="808080"/>
                </a:solidFill>
                <a:latin typeface="Nimbus Roman No9 L"/>
                <a:ea typeface="Nimbus Roman No9 L"/>
                <a:cs typeface="Nimbus Roman No9 L"/>
                <a:sym typeface="Nimbus Roman No9 L"/>
              </a:rPr>
              <a:t> Llamo de parte del secretario, Dr.Jorge Iriarte, para pedirle la lista de convenios vigentes firmados el primer trimestre de este año.</a:t>
            </a:r>
            <a:endParaRPr sz="2000" i="1" dirty="0">
              <a:solidFill>
                <a:srgbClr val="808080"/>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None/>
            </a:pPr>
            <a:r>
              <a:rPr lang="es" sz="2000" i="1" dirty="0">
                <a:solidFill>
                  <a:schemeClr val="dk1"/>
                </a:solidFill>
                <a:latin typeface="Nimbus Roman No9 L"/>
                <a:ea typeface="Nimbus Roman No9 L"/>
                <a:cs typeface="Nimbus Roman No9 L"/>
                <a:sym typeface="Nimbus Roman No9 L"/>
              </a:rPr>
              <a:t>Martín:</a:t>
            </a:r>
            <a:r>
              <a:rPr lang="es" sz="2000" i="1" dirty="0">
                <a:solidFill>
                  <a:srgbClr val="808080"/>
                </a:solidFill>
                <a:latin typeface="Nimbus Roman No9 L"/>
                <a:ea typeface="Nimbus Roman No9 L"/>
                <a:cs typeface="Nimbus Roman No9 L"/>
                <a:sym typeface="Nimbus Roman No9 L"/>
              </a:rPr>
              <a:t> Debería pedirlo formalmente por mail.</a:t>
            </a:r>
            <a:endParaRPr sz="2000" i="1" dirty="0">
              <a:solidFill>
                <a:srgbClr val="808080"/>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None/>
            </a:pPr>
            <a:r>
              <a:rPr lang="es" sz="2000" i="1" dirty="0">
                <a:solidFill>
                  <a:schemeClr val="dk1"/>
                </a:solidFill>
                <a:latin typeface="Nimbus Roman No9 L"/>
                <a:ea typeface="Nimbus Roman No9 L"/>
                <a:cs typeface="Nimbus Roman No9 L"/>
                <a:sym typeface="Nimbus Roman No9 L"/>
              </a:rPr>
              <a:t>Carlos:</a:t>
            </a:r>
            <a:r>
              <a:rPr lang="es" sz="2000" i="1" dirty="0">
                <a:solidFill>
                  <a:srgbClr val="808080"/>
                </a:solidFill>
                <a:latin typeface="Nimbus Roman No9 L"/>
                <a:ea typeface="Nimbus Roman No9 L"/>
                <a:cs typeface="Nimbus Roman No9 L"/>
                <a:sym typeface="Nimbus Roman No9 L"/>
              </a:rPr>
              <a:t> Si lo sé pero el secretario está en una reunión importante y lo necesita...me harías un gran favor si me lo mandás a </a:t>
            </a:r>
            <a:r>
              <a:rPr lang="es" sz="2000" i="1" u="sng" dirty="0">
                <a:solidFill>
                  <a:schemeClr val="hlink"/>
                </a:solidFill>
                <a:latin typeface="Nimbus Roman No9 L"/>
                <a:ea typeface="Nimbus Roman No9 L"/>
                <a:cs typeface="Nimbus Roman No9 L"/>
                <a:sym typeface="Nimbus Roman No9 L"/>
                <a:hlinkClick r:id="rId3"/>
              </a:rPr>
              <a:t>cmartinez@gmail.com</a:t>
            </a:r>
            <a:endParaRPr sz="2000" i="1" dirty="0">
              <a:solidFill>
                <a:srgbClr val="808080"/>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None/>
            </a:pPr>
            <a:r>
              <a:rPr lang="es" sz="2000" dirty="0">
                <a:solidFill>
                  <a:schemeClr val="dk1"/>
                </a:solidFill>
                <a:latin typeface="Nimbus Roman No9 L"/>
                <a:ea typeface="Nimbus Roman No9 L"/>
                <a:cs typeface="Nimbus Roman No9 L"/>
                <a:sym typeface="Nimbus Roman No9 L"/>
              </a:rPr>
              <a:t>A fin de colaborar Martín envía el listado a la dirección cmartinez@gmail.com</a:t>
            </a:r>
            <a:endParaRPr sz="2000" dirty="0">
              <a:solidFill>
                <a:schemeClr val="dk1"/>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None/>
            </a:pPr>
            <a:endParaRPr sz="2000" i="1" dirty="0">
              <a:solidFill>
                <a:srgbClr val="808080"/>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None/>
            </a:pPr>
            <a:endParaRPr sz="2000" i="1" dirty="0">
              <a:solidFill>
                <a:srgbClr val="808080"/>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None/>
            </a:pPr>
            <a:endParaRPr sz="2000" dirty="0"/>
          </a:p>
          <a:p>
            <a:pPr marL="0" lvl="0" indent="0" algn="l" rtl="0">
              <a:lnSpc>
                <a:spcPct val="100000"/>
              </a:lnSpc>
              <a:spcBef>
                <a:spcPts val="0"/>
              </a:spcBef>
              <a:spcAft>
                <a:spcPts val="0"/>
              </a:spcAft>
              <a:buNone/>
            </a:pPr>
            <a:endParaRPr sz="2000" dirty="0"/>
          </a:p>
        </p:txBody>
      </p:sp>
      <p:sp>
        <p:nvSpPr>
          <p:cNvPr id="164" name="Google Shape;164;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b="1">
                <a:solidFill>
                  <a:srgbClr val="674EA7"/>
                </a:solidFill>
              </a:rPr>
              <a:t>Un día en la oficina de Martín...</a:t>
            </a:r>
            <a:endParaRPr b="1">
              <a:solidFill>
                <a:srgbClr val="674EA7"/>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body" idx="1"/>
          </p:nvPr>
        </p:nvSpPr>
        <p:spPr>
          <a:xfrm>
            <a:off x="311700" y="1152475"/>
            <a:ext cx="8520600" cy="3416400"/>
          </a:xfrm>
          <a:prstGeom prst="rect">
            <a:avLst/>
          </a:prstGeom>
          <a:solidFill>
            <a:schemeClr val="lt1"/>
          </a:solidFill>
          <a:ln w="9525"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s" sz="2000" dirty="0">
                <a:solidFill>
                  <a:schemeClr val="dk1"/>
                </a:solidFill>
                <a:latin typeface="Nimbus Roman No9 L"/>
                <a:ea typeface="Nimbus Roman No9 L"/>
                <a:cs typeface="Nimbus Roman No9 L"/>
                <a:sym typeface="Nimbus Roman No9 L"/>
              </a:rPr>
              <a:t>Martín accede a su mail...</a:t>
            </a:r>
            <a:endParaRPr sz="2000" dirty="0">
              <a:solidFill>
                <a:schemeClr val="dk1"/>
              </a:solidFill>
              <a:latin typeface="Nimbus Roman No9 L"/>
              <a:ea typeface="Nimbus Roman No9 L"/>
              <a:cs typeface="Nimbus Roman No9 L"/>
              <a:sym typeface="Nimbus Roman No9 L"/>
            </a:endParaRPr>
          </a:p>
          <a:p>
            <a:pPr marL="0" lvl="0" indent="0" algn="l" rtl="0">
              <a:lnSpc>
                <a:spcPct val="100000"/>
              </a:lnSpc>
              <a:spcBef>
                <a:spcPts val="600"/>
              </a:spcBef>
              <a:spcAft>
                <a:spcPts val="0"/>
              </a:spcAft>
              <a:buNone/>
            </a:pPr>
            <a:r>
              <a:rPr lang="es" sz="2000" dirty="0">
                <a:solidFill>
                  <a:srgbClr val="4A86E8"/>
                </a:solidFill>
                <a:latin typeface="Nimbus Roman No9 L"/>
                <a:ea typeface="Nimbus Roman No9 L"/>
                <a:cs typeface="Nimbus Roman No9 L"/>
                <a:sym typeface="Nimbus Roman No9 L"/>
              </a:rPr>
              <a:t>¡Cuánta publicidad que viene por mail!</a:t>
            </a:r>
            <a:endParaRPr sz="2000" dirty="0">
              <a:solidFill>
                <a:srgbClr val="4A86E8"/>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None/>
            </a:pPr>
            <a:r>
              <a:rPr lang="es" sz="2000" dirty="0">
                <a:solidFill>
                  <a:srgbClr val="4A86E8"/>
                </a:solidFill>
                <a:latin typeface="Nimbus Roman No9 L"/>
                <a:ea typeface="Nimbus Roman No9 L"/>
                <a:cs typeface="Nimbus Roman No9 L"/>
                <a:sym typeface="Nimbus Roman No9 L"/>
              </a:rPr>
              <a:t>Ahh ... un mail de José, mi cuñado, que atorrante, hacía mucho que no me escribía .... </a:t>
            </a:r>
            <a:endParaRPr sz="2000" dirty="0">
              <a:solidFill>
                <a:schemeClr val="dk1"/>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None/>
            </a:pPr>
            <a:r>
              <a:rPr lang="es" sz="2000" dirty="0">
                <a:solidFill>
                  <a:schemeClr val="dk1"/>
                </a:solidFill>
                <a:latin typeface="Nimbus Roman No9 L"/>
                <a:ea typeface="Nimbus Roman No9 L"/>
                <a:cs typeface="Nimbus Roman No9 L"/>
                <a:sym typeface="Nimbus Roman No9 L"/>
              </a:rPr>
              <a:t>	</a:t>
            </a:r>
            <a:r>
              <a:rPr lang="es" dirty="0">
                <a:solidFill>
                  <a:schemeClr val="dk1"/>
                </a:solidFill>
                <a:latin typeface="Nimbus Roman No9 L"/>
                <a:ea typeface="Nimbus Roman No9 L"/>
                <a:cs typeface="Nimbus Roman No9 L"/>
                <a:sym typeface="Nimbus Roman No9 L"/>
              </a:rPr>
              <a:t>	</a:t>
            </a:r>
            <a:r>
              <a:rPr lang="es" sz="1600" b="1" dirty="0">
                <a:solidFill>
                  <a:schemeClr val="dk1"/>
                </a:solidFill>
                <a:latin typeface="Nimbus Roman No9 L"/>
                <a:ea typeface="Nimbus Roman No9 L"/>
                <a:cs typeface="Nimbus Roman No9 L"/>
                <a:sym typeface="Nimbus Roman No9 L"/>
              </a:rPr>
              <a:t>De:</a:t>
            </a:r>
            <a:r>
              <a:rPr lang="es" sz="1600" dirty="0">
                <a:solidFill>
                  <a:schemeClr val="dk1"/>
                </a:solidFill>
                <a:latin typeface="Nimbus Roman No9 L"/>
                <a:ea typeface="Nimbus Roman No9 L"/>
                <a:cs typeface="Nimbus Roman No9 L"/>
                <a:sym typeface="Nimbus Roman No9 L"/>
              </a:rPr>
              <a:t>            José Cuñado </a:t>
            </a:r>
            <a:endParaRPr sz="1600" dirty="0">
              <a:solidFill>
                <a:schemeClr val="dk1"/>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None/>
            </a:pPr>
            <a:r>
              <a:rPr lang="es" sz="1600" dirty="0">
                <a:solidFill>
                  <a:schemeClr val="dk1"/>
                </a:solidFill>
                <a:latin typeface="Nimbus Roman No9 L"/>
                <a:ea typeface="Nimbus Roman No9 L"/>
                <a:cs typeface="Nimbus Roman No9 L"/>
                <a:sym typeface="Nimbus Roman No9 L"/>
              </a:rPr>
              <a:t>		</a:t>
            </a:r>
            <a:r>
              <a:rPr lang="es" sz="1600" b="1" dirty="0">
                <a:solidFill>
                  <a:schemeClr val="dk1"/>
                </a:solidFill>
                <a:latin typeface="Nimbus Roman No9 L"/>
                <a:ea typeface="Nimbus Roman No9 L"/>
                <a:cs typeface="Nimbus Roman No9 L"/>
                <a:sym typeface="Nimbus Roman No9 L"/>
              </a:rPr>
              <a:t>Fecha:</a:t>
            </a:r>
            <a:r>
              <a:rPr lang="es" sz="1600" dirty="0">
                <a:solidFill>
                  <a:schemeClr val="dk1"/>
                </a:solidFill>
                <a:latin typeface="Nimbus Roman No9 L"/>
                <a:ea typeface="Nimbus Roman No9 L"/>
                <a:cs typeface="Nimbus Roman No9 L"/>
                <a:sym typeface="Nimbus Roman No9 L"/>
              </a:rPr>
              <a:t>      Domingo 23 de Noviembre de 2021 05:36 AM </a:t>
            </a:r>
            <a:endParaRPr sz="1600" dirty="0">
              <a:solidFill>
                <a:schemeClr val="dk1"/>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None/>
            </a:pPr>
            <a:r>
              <a:rPr lang="es" sz="1600" dirty="0">
                <a:solidFill>
                  <a:schemeClr val="dk1"/>
                </a:solidFill>
                <a:latin typeface="Nimbus Roman No9 L"/>
                <a:ea typeface="Nimbus Roman No9 L"/>
                <a:cs typeface="Nimbus Roman No9 L"/>
                <a:sym typeface="Nimbus Roman No9 L"/>
              </a:rPr>
              <a:t>		</a:t>
            </a:r>
            <a:r>
              <a:rPr lang="es" sz="1600" b="1" dirty="0">
                <a:solidFill>
                  <a:schemeClr val="dk1"/>
                </a:solidFill>
                <a:latin typeface="Nimbus Roman No9 L"/>
                <a:ea typeface="Nimbus Roman No9 L"/>
                <a:cs typeface="Nimbus Roman No9 L"/>
                <a:sym typeface="Nimbus Roman No9 L"/>
              </a:rPr>
              <a:t>Para:</a:t>
            </a:r>
            <a:r>
              <a:rPr lang="es" sz="1600" dirty="0">
                <a:solidFill>
                  <a:schemeClr val="dk1"/>
                </a:solidFill>
                <a:latin typeface="Nimbus Roman No9 L"/>
                <a:ea typeface="Nimbus Roman No9 L"/>
                <a:cs typeface="Nimbus Roman No9 L"/>
                <a:sym typeface="Nimbus Roman No9 L"/>
              </a:rPr>
              <a:t>         Martín </a:t>
            </a:r>
            <a:endParaRPr sz="1600" dirty="0">
              <a:solidFill>
                <a:schemeClr val="dk1"/>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None/>
            </a:pPr>
            <a:r>
              <a:rPr lang="es" sz="1600" dirty="0">
                <a:solidFill>
                  <a:schemeClr val="dk1"/>
                </a:solidFill>
                <a:latin typeface="Nimbus Roman No9 L"/>
                <a:ea typeface="Nimbus Roman No9 L"/>
                <a:cs typeface="Nimbus Roman No9 L"/>
                <a:sym typeface="Nimbus Roman No9 L"/>
              </a:rPr>
              <a:t>		</a:t>
            </a:r>
            <a:r>
              <a:rPr lang="es" sz="1600" b="1" dirty="0">
                <a:solidFill>
                  <a:schemeClr val="dk1"/>
                </a:solidFill>
                <a:latin typeface="Nimbus Roman No9 L"/>
                <a:ea typeface="Nimbus Roman No9 L"/>
                <a:cs typeface="Nimbus Roman No9 L"/>
                <a:sym typeface="Nimbus Roman No9 L"/>
              </a:rPr>
              <a:t>Asunto:</a:t>
            </a:r>
            <a:r>
              <a:rPr lang="es" sz="1600" dirty="0">
                <a:solidFill>
                  <a:schemeClr val="dk1"/>
                </a:solidFill>
                <a:latin typeface="Nimbus Roman No9 L"/>
                <a:ea typeface="Nimbus Roman No9 L"/>
                <a:cs typeface="Nimbus Roman No9 L"/>
                <a:sym typeface="Nimbus Roman No9 L"/>
              </a:rPr>
              <a:t>    Fotos Impresionantes !!!                               </a:t>
            </a:r>
            <a:r>
              <a:rPr lang="es" sz="1600" b="1" dirty="0">
                <a:solidFill>
                  <a:schemeClr val="dk1"/>
                </a:solidFill>
                <a:latin typeface="Nimbus Roman No9 L"/>
                <a:ea typeface="Nimbus Roman No9 L"/>
                <a:cs typeface="Nimbus Roman No9 L"/>
                <a:sym typeface="Nimbus Roman No9 L"/>
              </a:rPr>
              <a:t>Adjunto:</a:t>
            </a:r>
            <a:r>
              <a:rPr lang="es" sz="1600" dirty="0">
                <a:solidFill>
                  <a:schemeClr val="dk1"/>
                </a:solidFill>
                <a:latin typeface="Nimbus Roman No9 L"/>
                <a:ea typeface="Nimbus Roman No9 L"/>
                <a:cs typeface="Nimbus Roman No9 L"/>
                <a:sym typeface="Nimbus Roman No9 L"/>
              </a:rPr>
              <a:t> fotos.pdf</a:t>
            </a:r>
            <a:endParaRPr sz="1600" dirty="0">
              <a:solidFill>
                <a:schemeClr val="dk1"/>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None/>
            </a:pPr>
            <a:r>
              <a:rPr lang="es" sz="1600" dirty="0">
                <a:solidFill>
                  <a:schemeClr val="dk1"/>
                </a:solidFill>
                <a:latin typeface="Nimbus Roman No9 L"/>
                <a:ea typeface="Nimbus Roman No9 L"/>
                <a:cs typeface="Nimbus Roman No9 L"/>
                <a:sym typeface="Nimbus Roman No9 L"/>
              </a:rPr>
              <a:t>		Te reenvío estas fotos que me enviaron, son impresionantes !!! </a:t>
            </a:r>
            <a:endParaRPr sz="1600" dirty="0">
              <a:solidFill>
                <a:schemeClr val="dk1"/>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None/>
            </a:pPr>
            <a:r>
              <a:rPr lang="es" sz="1600" dirty="0">
                <a:solidFill>
                  <a:schemeClr val="dk1"/>
                </a:solidFill>
                <a:latin typeface="Nimbus Roman No9 L"/>
                <a:ea typeface="Nimbus Roman No9 L"/>
                <a:cs typeface="Nimbus Roman No9 L"/>
                <a:sym typeface="Nimbus Roman No9 L"/>
              </a:rPr>
              <a:t>		Miralas, no las vas a poder creer !!! </a:t>
            </a:r>
            <a:endParaRPr sz="1600" dirty="0">
              <a:solidFill>
                <a:schemeClr val="dk1"/>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None/>
            </a:pPr>
            <a:r>
              <a:rPr lang="es" dirty="0">
                <a:solidFill>
                  <a:schemeClr val="dk1"/>
                </a:solidFill>
                <a:latin typeface="Nimbus Roman No9 L"/>
                <a:ea typeface="Nimbus Roman No9 L"/>
                <a:cs typeface="Nimbus Roman No9 L"/>
                <a:sym typeface="Nimbus Roman No9 L"/>
              </a:rPr>
              <a:t>		Saludos </a:t>
            </a:r>
            <a:endParaRPr dirty="0">
              <a:solidFill>
                <a:schemeClr val="dk1"/>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None/>
            </a:pPr>
            <a:r>
              <a:rPr lang="es" sz="2000" dirty="0">
                <a:solidFill>
                  <a:srgbClr val="4A86E8"/>
                </a:solidFill>
                <a:latin typeface="Nimbus Roman No9 L"/>
                <a:ea typeface="Nimbus Roman No9 L"/>
                <a:cs typeface="Nimbus Roman No9 L"/>
                <a:sym typeface="Nimbus Roman No9 L"/>
              </a:rPr>
              <a:t>Qué tipo!, siempre me manda chistes y cosas graciosas</a:t>
            </a:r>
            <a:r>
              <a:rPr lang="es" sz="2000" i="1" dirty="0">
                <a:solidFill>
                  <a:srgbClr val="808080"/>
                </a:solidFill>
                <a:latin typeface="Nimbus Roman No9 L"/>
                <a:ea typeface="Nimbus Roman No9 L"/>
                <a:cs typeface="Nimbus Roman No9 L"/>
                <a:sym typeface="Nimbus Roman No9 L"/>
              </a:rPr>
              <a:t> ....... a ver ........ </a:t>
            </a:r>
            <a:endParaRPr sz="2000" dirty="0">
              <a:solidFill>
                <a:schemeClr val="dk1"/>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None/>
            </a:pPr>
            <a:endParaRPr sz="2000" dirty="0"/>
          </a:p>
        </p:txBody>
      </p:sp>
      <p:sp>
        <p:nvSpPr>
          <p:cNvPr id="170" name="Google Shape;170;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b="1">
                <a:solidFill>
                  <a:srgbClr val="674EA7"/>
                </a:solidFill>
              </a:rPr>
              <a:t>Un día en la oficina de Martín...</a:t>
            </a:r>
            <a:endParaRPr b="1">
              <a:solidFill>
                <a:srgbClr val="674EA7"/>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body" idx="1"/>
          </p:nvPr>
        </p:nvSpPr>
        <p:spPr>
          <a:xfrm>
            <a:off x="311700" y="1152475"/>
            <a:ext cx="8520600" cy="3416400"/>
          </a:xfrm>
          <a:prstGeom prst="rect">
            <a:avLst/>
          </a:prstGeom>
          <a:solidFill>
            <a:schemeClr val="lt1"/>
          </a:solidFill>
          <a:ln w="9525" cap="flat" cmpd="sng">
            <a:solidFill>
              <a:srgbClr val="0000FF"/>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s">
                <a:solidFill>
                  <a:schemeClr val="dk1"/>
                </a:solidFill>
                <a:latin typeface="Nimbus Roman No9 L"/>
                <a:ea typeface="Nimbus Roman No9 L"/>
                <a:cs typeface="Nimbus Roman No9 L"/>
                <a:sym typeface="Nimbus Roman No9 L"/>
              </a:rPr>
              <a:t>L</a:t>
            </a:r>
            <a:r>
              <a:rPr lang="es" sz="1700">
                <a:solidFill>
                  <a:schemeClr val="dk1"/>
                </a:solidFill>
                <a:latin typeface="Nimbus Roman No9 L"/>
                <a:ea typeface="Nimbus Roman No9 L"/>
                <a:cs typeface="Nimbus Roman No9 L"/>
                <a:sym typeface="Nimbus Roman No9 L"/>
              </a:rPr>
              <a:t>a secretaria, Martín y dos personas más están finalizando su día de trabajo, terminando un informe urgente cuando suena el teléfono. La llamada es de la seguridad privada y, dado que ya finalizó el horario de trabajo, llaman para verificar por qué no pusieron la clave. Para acreditar que los que trabajan son personal del HTC, se debe dar la frase clave. </a:t>
            </a:r>
            <a:endParaRPr sz="1700">
              <a:solidFill>
                <a:schemeClr val="dk1"/>
              </a:solidFill>
              <a:latin typeface="Nimbus Roman No9 L"/>
              <a:ea typeface="Nimbus Roman No9 L"/>
              <a:cs typeface="Nimbus Roman No9 L"/>
              <a:sym typeface="Nimbus Roman No9 L"/>
            </a:endParaRPr>
          </a:p>
          <a:p>
            <a:pPr marL="457200" lvl="0" indent="0" algn="l" rtl="0">
              <a:lnSpc>
                <a:spcPct val="100000"/>
              </a:lnSpc>
              <a:spcBef>
                <a:spcPts val="600"/>
              </a:spcBef>
              <a:spcAft>
                <a:spcPts val="0"/>
              </a:spcAft>
              <a:buClr>
                <a:schemeClr val="dk1"/>
              </a:buClr>
              <a:buSzPts val="1100"/>
              <a:buFont typeface="Arial"/>
              <a:buNone/>
            </a:pPr>
            <a:endParaRPr sz="1700">
              <a:solidFill>
                <a:schemeClr val="dk1"/>
              </a:solidFill>
              <a:latin typeface="Nimbus Roman No9 L"/>
              <a:ea typeface="Nimbus Roman No9 L"/>
              <a:cs typeface="Nimbus Roman No9 L"/>
              <a:sym typeface="Nimbus Roman No9 L"/>
            </a:endParaRPr>
          </a:p>
          <a:p>
            <a:pPr marL="0" lvl="0" indent="0" algn="l" rtl="0">
              <a:lnSpc>
                <a:spcPct val="100000"/>
              </a:lnSpc>
              <a:spcBef>
                <a:spcPts val="600"/>
              </a:spcBef>
              <a:spcAft>
                <a:spcPts val="0"/>
              </a:spcAft>
              <a:buClr>
                <a:schemeClr val="dk1"/>
              </a:buClr>
              <a:buSzPts val="1100"/>
              <a:buFont typeface="Arial"/>
              <a:buNone/>
            </a:pPr>
            <a:r>
              <a:rPr lang="es" sz="1700" b="1">
                <a:solidFill>
                  <a:schemeClr val="dk1"/>
                </a:solidFill>
                <a:latin typeface="Nimbus Roman No9 L"/>
                <a:ea typeface="Nimbus Roman No9 L"/>
                <a:cs typeface="Nimbus Roman No9 L"/>
                <a:sym typeface="Nimbus Roman No9 L"/>
              </a:rPr>
              <a:t>SP</a:t>
            </a:r>
            <a:r>
              <a:rPr lang="es" sz="1700">
                <a:solidFill>
                  <a:schemeClr val="dk1"/>
                </a:solidFill>
                <a:latin typeface="Nimbus Roman No9 L"/>
                <a:ea typeface="Nimbus Roman No9 L"/>
                <a:cs typeface="Nimbus Roman No9 L"/>
                <a:sym typeface="Nimbus Roman No9 L"/>
              </a:rPr>
              <a:t>: - Hola, seguridad privada, todo bien? ¿Cuál es la clave?</a:t>
            </a:r>
            <a:endParaRPr sz="1700" b="1">
              <a:solidFill>
                <a:schemeClr val="dk1"/>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Clr>
                <a:schemeClr val="dk1"/>
              </a:buClr>
              <a:buSzPts val="1100"/>
              <a:buFont typeface="Arial"/>
              <a:buNone/>
            </a:pPr>
            <a:r>
              <a:rPr lang="es" sz="1700" b="1">
                <a:solidFill>
                  <a:schemeClr val="dk1"/>
                </a:solidFill>
                <a:latin typeface="Nimbus Roman No9 L"/>
                <a:ea typeface="Nimbus Roman No9 L"/>
                <a:cs typeface="Nimbus Roman No9 L"/>
                <a:sym typeface="Nimbus Roman No9 L"/>
              </a:rPr>
              <a:t>Secretaria</a:t>
            </a:r>
            <a:r>
              <a:rPr lang="es" sz="1700">
                <a:solidFill>
                  <a:schemeClr val="dk1"/>
                </a:solidFill>
                <a:latin typeface="Nimbus Roman No9 L"/>
                <a:ea typeface="Nimbus Roman No9 L"/>
                <a:cs typeface="Nimbus Roman No9 L"/>
                <a:sym typeface="Nimbus Roman No9 L"/>
              </a:rPr>
              <a:t>: - Si todo bien. La clave es “Compromiso con la ciudadanía”</a:t>
            </a:r>
            <a:endParaRPr sz="1700">
              <a:solidFill>
                <a:schemeClr val="dk1"/>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Clr>
                <a:schemeClr val="dk1"/>
              </a:buClr>
              <a:buSzPts val="1100"/>
              <a:buFont typeface="Arial"/>
              <a:buNone/>
            </a:pPr>
            <a:r>
              <a:rPr lang="es" sz="1700" b="1">
                <a:solidFill>
                  <a:schemeClr val="dk1"/>
                </a:solidFill>
                <a:latin typeface="Nimbus Roman No9 L"/>
                <a:ea typeface="Nimbus Roman No9 L"/>
                <a:cs typeface="Nimbus Roman No9 L"/>
                <a:sym typeface="Nimbus Roman No9 L"/>
              </a:rPr>
              <a:t>Martín:</a:t>
            </a:r>
            <a:r>
              <a:rPr lang="es" sz="1700">
                <a:solidFill>
                  <a:schemeClr val="dk1"/>
                </a:solidFill>
                <a:latin typeface="Nimbus Roman No9 L"/>
                <a:ea typeface="Nimbus Roman No9 L"/>
                <a:cs typeface="Nimbus Roman No9 L"/>
                <a:sym typeface="Nimbus Roman No9 L"/>
              </a:rPr>
              <a:t> -¿Estás segura que te llamaron de seguridad privada?</a:t>
            </a:r>
            <a:endParaRPr sz="1700">
              <a:solidFill>
                <a:schemeClr val="dk1"/>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Clr>
                <a:schemeClr val="dk1"/>
              </a:buClr>
              <a:buSzPts val="1100"/>
              <a:buFont typeface="Arial"/>
              <a:buNone/>
            </a:pPr>
            <a:r>
              <a:rPr lang="es" sz="1700" b="1">
                <a:solidFill>
                  <a:schemeClr val="dk1"/>
                </a:solidFill>
                <a:latin typeface="Nimbus Roman No9 L"/>
                <a:ea typeface="Nimbus Roman No9 L"/>
                <a:cs typeface="Nimbus Roman No9 L"/>
                <a:sym typeface="Nimbus Roman No9 L"/>
              </a:rPr>
              <a:t>Secretaria:</a:t>
            </a:r>
            <a:r>
              <a:rPr lang="es" sz="1700">
                <a:solidFill>
                  <a:schemeClr val="dk1"/>
                </a:solidFill>
                <a:latin typeface="Nimbus Roman No9 L"/>
                <a:ea typeface="Nimbus Roman No9 L"/>
                <a:cs typeface="Nimbus Roman No9 L"/>
                <a:sym typeface="Nimbus Roman No9 L"/>
              </a:rPr>
              <a:t> -¿Y quién otro podría ser?</a:t>
            </a:r>
            <a:endParaRPr sz="1700">
              <a:solidFill>
                <a:schemeClr val="dk1"/>
              </a:solidFill>
              <a:latin typeface="Nimbus Roman No9 L"/>
              <a:ea typeface="Nimbus Roman No9 L"/>
              <a:cs typeface="Nimbus Roman No9 L"/>
              <a:sym typeface="Nimbus Roman No9 L"/>
            </a:endParaRPr>
          </a:p>
          <a:p>
            <a:pPr marL="457200" lvl="0" indent="0" algn="l" rtl="0">
              <a:lnSpc>
                <a:spcPct val="100000"/>
              </a:lnSpc>
              <a:spcBef>
                <a:spcPts val="0"/>
              </a:spcBef>
              <a:spcAft>
                <a:spcPts val="0"/>
              </a:spcAft>
              <a:buClr>
                <a:schemeClr val="dk1"/>
              </a:buClr>
              <a:buSzPts val="1100"/>
              <a:buFont typeface="Arial"/>
              <a:buNone/>
            </a:pPr>
            <a:endParaRPr sz="1700">
              <a:solidFill>
                <a:schemeClr val="dk1"/>
              </a:solidFill>
              <a:latin typeface="Nimbus Roman No9 L"/>
              <a:ea typeface="Nimbus Roman No9 L"/>
              <a:cs typeface="Nimbus Roman No9 L"/>
              <a:sym typeface="Nimbus Roman No9 L"/>
            </a:endParaRPr>
          </a:p>
          <a:p>
            <a:pPr marL="0" lvl="0" indent="0" algn="l" rtl="0">
              <a:lnSpc>
                <a:spcPct val="100000"/>
              </a:lnSpc>
              <a:spcBef>
                <a:spcPts val="0"/>
              </a:spcBef>
              <a:spcAft>
                <a:spcPts val="0"/>
              </a:spcAft>
              <a:buClr>
                <a:schemeClr val="dk1"/>
              </a:buClr>
              <a:buSzPts val="1100"/>
              <a:buFont typeface="Arial"/>
              <a:buNone/>
            </a:pPr>
            <a:r>
              <a:rPr lang="es" sz="1700" i="1">
                <a:solidFill>
                  <a:srgbClr val="808080"/>
                </a:solidFill>
                <a:latin typeface="Nimbus Roman No9 L"/>
                <a:ea typeface="Nimbus Roman No9 L"/>
                <a:cs typeface="Nimbus Roman No9 L"/>
                <a:sym typeface="Nimbus Roman No9 L"/>
              </a:rPr>
              <a:t>Los 4 se quedan pensando ....... </a:t>
            </a:r>
            <a:endParaRPr sz="1700">
              <a:solidFill>
                <a:schemeClr val="dk1"/>
              </a:solidFill>
              <a:latin typeface="Nimbus Roman No9 L"/>
              <a:ea typeface="Nimbus Roman No9 L"/>
              <a:cs typeface="Nimbus Roman No9 L"/>
              <a:sym typeface="Nimbus Roman No9 L"/>
            </a:endParaRPr>
          </a:p>
        </p:txBody>
      </p:sp>
      <p:sp>
        <p:nvSpPr>
          <p:cNvPr id="176" name="Google Shape;17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b="1">
                <a:solidFill>
                  <a:srgbClr val="674EA7"/>
                </a:solidFill>
              </a:rPr>
              <a:t>Un día en la oficina de Martín...</a:t>
            </a:r>
            <a:endParaRPr b="1">
              <a:solidFill>
                <a:srgbClr val="674EA7"/>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20124D"/>
                </a:solidFill>
              </a:rPr>
              <a:t>Seguridad de la información. </a:t>
            </a:r>
            <a:endParaRPr b="1">
              <a:solidFill>
                <a:srgbClr val="20124D"/>
              </a:solidFill>
            </a:endParaRPr>
          </a:p>
        </p:txBody>
      </p:sp>
      <p:sp>
        <p:nvSpPr>
          <p:cNvPr id="182" name="Google Shape;182;p31"/>
          <p:cNvSpPr txBox="1">
            <a:spLocks noGrp="1"/>
          </p:cNvSpPr>
          <p:nvPr>
            <p:ph type="body" idx="1"/>
          </p:nvPr>
        </p:nvSpPr>
        <p:spPr>
          <a:xfrm>
            <a:off x="311700" y="1152475"/>
            <a:ext cx="8520600" cy="3416400"/>
          </a:xfrm>
          <a:prstGeom prst="rect">
            <a:avLst/>
          </a:prstGeom>
          <a:noFill/>
        </p:spPr>
        <p:txBody>
          <a:bodyPr spcFirstLastPara="1" wrap="square" lIns="91425" tIns="91425" rIns="91425" bIns="91425" anchor="t" anchorCtr="0">
            <a:noAutofit/>
          </a:bodyPr>
          <a:lstStyle/>
          <a:p>
            <a:pPr marL="914400" lvl="0" indent="0" algn="l" rtl="0">
              <a:lnSpc>
                <a:spcPct val="100000"/>
              </a:lnSpc>
              <a:spcBef>
                <a:spcPts val="0"/>
              </a:spcBef>
              <a:spcAft>
                <a:spcPts val="0"/>
              </a:spcAft>
              <a:buNone/>
            </a:pPr>
            <a:endParaRPr>
              <a:solidFill>
                <a:schemeClr val="dk1"/>
              </a:solidFill>
            </a:endParaRPr>
          </a:p>
          <a:p>
            <a:pPr marL="457200" lvl="0" indent="-342900" algn="l" rtl="0">
              <a:lnSpc>
                <a:spcPct val="100000"/>
              </a:lnSpc>
              <a:spcBef>
                <a:spcPts val="0"/>
              </a:spcBef>
              <a:spcAft>
                <a:spcPts val="0"/>
              </a:spcAft>
              <a:buClr>
                <a:schemeClr val="dk1"/>
              </a:buClr>
              <a:buSzPts val="1800"/>
              <a:buChar char="●"/>
            </a:pPr>
            <a:r>
              <a:rPr lang="es">
                <a:solidFill>
                  <a:schemeClr val="dk1"/>
                </a:solidFill>
              </a:rPr>
              <a:t>Analicen esta noticia (10 minutos):</a:t>
            </a:r>
            <a:endParaRPr>
              <a:solidFill>
                <a:schemeClr val="dk1"/>
              </a:solidFill>
            </a:endParaRPr>
          </a:p>
          <a:p>
            <a:pPr marL="0" lvl="0" indent="0" algn="l" rtl="0">
              <a:lnSpc>
                <a:spcPct val="100000"/>
              </a:lnSpc>
              <a:spcBef>
                <a:spcPts val="0"/>
              </a:spcBef>
              <a:spcAft>
                <a:spcPts val="0"/>
              </a:spcAft>
              <a:buNone/>
            </a:pPr>
            <a:r>
              <a:rPr lang="es" sz="1700">
                <a:solidFill>
                  <a:schemeClr val="dk1"/>
                </a:solidFill>
              </a:rPr>
              <a:t> </a:t>
            </a:r>
            <a:r>
              <a:rPr lang="es" sz="1700" u="sng">
                <a:solidFill>
                  <a:schemeClr val="dk1"/>
                </a:solidFill>
                <a:hlinkClick r:id="rId3">
                  <a:extLst>
                    <a:ext uri="{A12FA001-AC4F-418D-AE19-62706E023703}">
                      <ahyp:hlinkClr xmlns:ahyp="http://schemas.microsoft.com/office/drawing/2018/hyperlinkcolor" val="tx"/>
                    </a:ext>
                  </a:extLst>
                </a:hlinkClick>
              </a:rPr>
              <a:t>https://www.welivesecurity.com/la-es/2022/04/20/ransomware-conti-ataca-organismos-gubernamentales-costa-rica/</a:t>
            </a:r>
            <a:endParaRPr sz="1700">
              <a:solidFill>
                <a:schemeClr val="dk1"/>
              </a:solidFill>
            </a:endParaRPr>
          </a:p>
          <a:p>
            <a:pPr marL="0" lvl="0" indent="0" algn="l" rtl="0">
              <a:lnSpc>
                <a:spcPct val="100000"/>
              </a:lnSpc>
              <a:spcBef>
                <a:spcPts val="0"/>
              </a:spcBef>
              <a:spcAft>
                <a:spcPts val="0"/>
              </a:spcAft>
              <a:buNone/>
            </a:pPr>
            <a:endParaRPr sz="1700">
              <a:solidFill>
                <a:schemeClr val="dk1"/>
              </a:solidFill>
            </a:endParaRPr>
          </a:p>
          <a:p>
            <a:pPr marL="1371600" lvl="1" indent="-342900" algn="l" rtl="0">
              <a:lnSpc>
                <a:spcPct val="100000"/>
              </a:lnSpc>
              <a:spcBef>
                <a:spcPts val="0"/>
              </a:spcBef>
              <a:spcAft>
                <a:spcPts val="0"/>
              </a:spcAft>
              <a:buClr>
                <a:schemeClr val="dk1"/>
              </a:buClr>
              <a:buSzPts val="1800"/>
              <a:buChar char="○"/>
            </a:pPr>
            <a:r>
              <a:rPr lang="es" sz="1800">
                <a:solidFill>
                  <a:schemeClr val="dk1"/>
                </a:solidFill>
              </a:rPr>
              <a:t>¿Se habla de una vulnerabilidad, de una amenaza y/o de un incidente?</a:t>
            </a:r>
            <a:endParaRPr sz="1800">
              <a:solidFill>
                <a:schemeClr val="dk1"/>
              </a:solidFill>
            </a:endParaRPr>
          </a:p>
          <a:p>
            <a:pPr marL="1371600" lvl="1" indent="-342900" algn="l" rtl="0">
              <a:lnSpc>
                <a:spcPct val="100000"/>
              </a:lnSpc>
              <a:spcBef>
                <a:spcPts val="0"/>
              </a:spcBef>
              <a:spcAft>
                <a:spcPts val="0"/>
              </a:spcAft>
              <a:buClr>
                <a:schemeClr val="dk1"/>
              </a:buClr>
              <a:buSzPts val="1800"/>
              <a:buChar char="○"/>
            </a:pPr>
            <a:r>
              <a:rPr lang="es" sz="1800">
                <a:solidFill>
                  <a:schemeClr val="dk1"/>
                </a:solidFill>
              </a:rPr>
              <a:t>¿A qué atributo/s de seguridad afecta?</a:t>
            </a:r>
            <a:endParaRPr sz="1800">
              <a:solidFill>
                <a:schemeClr val="dk1"/>
              </a:solidFill>
            </a:endParaRPr>
          </a:p>
          <a:p>
            <a:pPr marL="1371600" lvl="1" indent="-342900" algn="l" rtl="0">
              <a:lnSpc>
                <a:spcPct val="100000"/>
              </a:lnSpc>
              <a:spcBef>
                <a:spcPts val="0"/>
              </a:spcBef>
              <a:spcAft>
                <a:spcPts val="0"/>
              </a:spcAft>
              <a:buClr>
                <a:schemeClr val="dk1"/>
              </a:buClr>
              <a:buSzPts val="1800"/>
              <a:buChar char="○"/>
            </a:pPr>
            <a:r>
              <a:rPr lang="es" sz="1800">
                <a:solidFill>
                  <a:schemeClr val="dk1"/>
                </a:solidFill>
              </a:rPr>
              <a:t>¿Por qué ocurrió?</a:t>
            </a:r>
            <a:endParaRPr sz="18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dirty="0">
                <a:solidFill>
                  <a:srgbClr val="674EA7"/>
                </a:solidFill>
              </a:rPr>
              <a:t>Módulo 3: Seguridad de la información y ética</a:t>
            </a:r>
            <a:endParaRPr dirty="0">
              <a:solidFill>
                <a:srgbClr val="674EA7"/>
              </a:solidFill>
            </a:endParaRPr>
          </a:p>
        </p:txBody>
      </p:sp>
      <p:sp>
        <p:nvSpPr>
          <p:cNvPr id="63" name="Google Shape;63;p14"/>
          <p:cNvSpPr txBox="1">
            <a:spLocks noGrp="1"/>
          </p:cNvSpPr>
          <p:nvPr>
            <p:ph type="body" idx="1"/>
          </p:nvPr>
        </p:nvSpPr>
        <p:spPr>
          <a:xfrm>
            <a:off x="311700" y="1430125"/>
            <a:ext cx="8520600" cy="3416400"/>
          </a:xfrm>
          <a:prstGeom prst="rect">
            <a:avLst/>
          </a:prstGeom>
        </p:spPr>
        <p:txBody>
          <a:bodyPr spcFirstLastPara="1" wrap="square" lIns="91425" tIns="91425" rIns="91425" bIns="91425" anchor="t" anchorCtr="0">
            <a:noAutofit/>
          </a:bodyPr>
          <a:lstStyle/>
          <a:p>
            <a:pPr marL="457200" lvl="0" indent="-349250" algn="just" rtl="0">
              <a:spcBef>
                <a:spcPts val="0"/>
              </a:spcBef>
              <a:spcAft>
                <a:spcPts val="0"/>
              </a:spcAft>
              <a:buClr>
                <a:schemeClr val="dk1"/>
              </a:buClr>
              <a:buSzPts val="1900"/>
              <a:buFont typeface="Calibri"/>
              <a:buChar char="●"/>
            </a:pPr>
            <a:r>
              <a:rPr lang="es" sz="1900" dirty="0">
                <a:solidFill>
                  <a:schemeClr val="dk1"/>
                </a:solidFill>
                <a:latin typeface="+mj-lt"/>
                <a:ea typeface="Calibri"/>
                <a:cs typeface="Calibri"/>
                <a:sym typeface="Calibri"/>
              </a:rPr>
              <a:t>Unidad introductoria y conceptos básicos: ¿Qué es seguridad? ¿Qué es privacidad? Atributos básicos de seguridad de la información: confidencialidad, integridad y disponibilidad. Definición de vulnerabilidad, amenaza e incidente. Principales amenazas que ocurren en la actualidad. </a:t>
            </a:r>
            <a:endParaRPr sz="1900" dirty="0">
              <a:solidFill>
                <a:schemeClr val="dk1"/>
              </a:solidFill>
              <a:latin typeface="+mj-lt"/>
              <a:ea typeface="Calibri"/>
              <a:cs typeface="Calibri"/>
              <a:sym typeface="Calibri"/>
            </a:endParaRPr>
          </a:p>
          <a:p>
            <a:pPr marL="457200" lvl="0" indent="-349250" algn="just" rtl="0">
              <a:spcBef>
                <a:spcPts val="0"/>
              </a:spcBef>
              <a:spcAft>
                <a:spcPts val="0"/>
              </a:spcAft>
              <a:buClr>
                <a:schemeClr val="dk1"/>
              </a:buClr>
              <a:buSzPts val="1900"/>
              <a:buFont typeface="Calibri"/>
              <a:buChar char="●"/>
            </a:pPr>
            <a:r>
              <a:rPr lang="es" sz="1900" dirty="0">
                <a:solidFill>
                  <a:schemeClr val="dk1"/>
                </a:solidFill>
                <a:latin typeface="+mj-lt"/>
                <a:ea typeface="Calibri"/>
                <a:cs typeface="Calibri"/>
                <a:sym typeface="Calibri"/>
              </a:rPr>
              <a:t>Aspecto éticos, sociales y profesionales en el mundo de la Seguridad de la información: como auditores, como miembros de un centro de respuesta a incidentes de seguridad. El reciclado de equipamiento y la privacidad de la información allí alojada. </a:t>
            </a:r>
            <a:endParaRPr sz="1900" dirty="0">
              <a:solidFill>
                <a:schemeClr val="dk1"/>
              </a:solidFill>
              <a:latin typeface="+mj-lt"/>
              <a:ea typeface="Calibri"/>
              <a:cs typeface="Calibri"/>
              <a:sym typeface="Calibri"/>
            </a:endParaRPr>
          </a:p>
          <a:p>
            <a:pPr marL="0" lvl="0" indent="0" algn="l" rtl="0">
              <a:lnSpc>
                <a:spcPct val="115000"/>
              </a:lnSpc>
              <a:spcBef>
                <a:spcPts val="0"/>
              </a:spcBef>
              <a:spcAft>
                <a:spcPts val="0"/>
              </a:spcAft>
              <a:buNone/>
            </a:pPr>
            <a:endParaRPr sz="1900" dirty="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a:buNone/>
            </a:pPr>
            <a:r>
              <a:rPr lang="es-ES" dirty="0">
                <a:solidFill>
                  <a:schemeClr val="dk1"/>
                </a:solidFill>
              </a:rPr>
              <a:t>La privacidad de los datos es la protección de los datos personales frente a quienes no deberían tener acceso a los mismos, y la capacidad de los usuarios de determinar quién puede acceder a su información personal.</a:t>
            </a:r>
          </a:p>
          <a:p>
            <a:pPr marL="0" lvl="0" indent="0" algn="l">
              <a:buNone/>
            </a:pPr>
            <a:r>
              <a:rPr lang="es-ES" dirty="0">
                <a:solidFill>
                  <a:schemeClr val="dk1"/>
                </a:solidFill>
                <a:hlinkClick r:id="rId3"/>
              </a:rPr>
              <a:t>https://es.wikipedia.org/wiki/Privacidad</a:t>
            </a:r>
            <a:endParaRPr lang="es-ES" dirty="0">
              <a:solidFill>
                <a:schemeClr val="dk1"/>
              </a:solidFill>
            </a:endParaRPr>
          </a:p>
          <a:p>
            <a:pPr lvl="0" algn="l">
              <a:buClr>
                <a:schemeClr val="dk1"/>
              </a:buClr>
            </a:pPr>
            <a:r>
              <a:rPr lang="es-ES">
                <a:solidFill>
                  <a:schemeClr val="dk1"/>
                </a:solidFill>
              </a:rPr>
              <a:t>La </a:t>
            </a:r>
            <a:r>
              <a:rPr lang="es-ES" dirty="0">
                <a:solidFill>
                  <a:schemeClr val="dk1"/>
                </a:solidFill>
              </a:rPr>
              <a:t>privacidad en Internet (privacidad digital o privacidad online) se refiere al control de la información que posee un determinado usuario que se conecta a la red. La privacidad puede implicar información de identificación personal o información no personal, como el comportamiento de un visitante en un sitio web.</a:t>
            </a:r>
          </a:p>
          <a:p>
            <a:pPr marL="114300" lvl="0" indent="0" algn="l">
              <a:buClr>
                <a:schemeClr val="dk1"/>
              </a:buClr>
              <a:buNone/>
            </a:pPr>
            <a:r>
              <a:rPr lang="en-US" dirty="0">
                <a:solidFill>
                  <a:schemeClr val="dk1"/>
                </a:solidFill>
                <a:hlinkClick r:id="rId4"/>
              </a:rPr>
              <a:t>https://es.wikipedia.org/wiki/Privacidad_en_Internet</a:t>
            </a:r>
            <a:endParaRPr lang="en-US" dirty="0">
              <a:solidFill>
                <a:schemeClr val="dk1"/>
              </a:solidFill>
            </a:endParaRPr>
          </a:p>
          <a:p>
            <a:pPr marL="114300" lvl="0" indent="0" algn="l">
              <a:buClr>
                <a:schemeClr val="dk1"/>
              </a:buClr>
              <a:buNone/>
            </a:pPr>
            <a:endParaRPr dirty="0">
              <a:solidFill>
                <a:schemeClr val="dk1"/>
              </a:solidFill>
            </a:endParaRPr>
          </a:p>
        </p:txBody>
      </p:sp>
      <p:sp>
        <p:nvSpPr>
          <p:cNvPr id="188" name="Google Shape;18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0B0080"/>
                </a:solidFill>
              </a:rPr>
              <a:t>Privacidad de la información</a:t>
            </a:r>
            <a:endParaRPr b="1">
              <a:solidFill>
                <a:srgbClr val="0B008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b="1">
                <a:solidFill>
                  <a:srgbClr val="0B0080"/>
                </a:solidFill>
              </a:rPr>
              <a:t>¿Es lo mismo seguridad que privacidad?</a:t>
            </a:r>
            <a:endParaRPr b="1">
              <a:solidFill>
                <a:srgbClr val="0B0080"/>
              </a:solidFill>
            </a:endParaRPr>
          </a:p>
        </p:txBody>
      </p:sp>
      <p:sp>
        <p:nvSpPr>
          <p:cNvPr id="194" name="Google Shape;19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Clr>
                <a:schemeClr val="dk1"/>
              </a:buClr>
              <a:buSzPts val="1800"/>
              <a:buChar char="●"/>
            </a:pPr>
            <a:r>
              <a:rPr lang="es">
                <a:solidFill>
                  <a:schemeClr val="dk1"/>
                </a:solidFill>
              </a:rPr>
              <a:t>La privacidad se basa en controlar que la información o datos personales.no queden expuestos para que cualquiera pueda verlos. </a:t>
            </a:r>
            <a:endParaRPr>
              <a:solidFill>
                <a:schemeClr val="dk1"/>
              </a:solidFill>
            </a:endParaRPr>
          </a:p>
          <a:p>
            <a:pPr marL="457200" lvl="0" indent="-342900" algn="just" rtl="0">
              <a:spcBef>
                <a:spcPts val="0"/>
              </a:spcBef>
              <a:spcAft>
                <a:spcPts val="0"/>
              </a:spcAft>
              <a:buClr>
                <a:schemeClr val="dk1"/>
              </a:buClr>
              <a:buSzPts val="1800"/>
              <a:buChar char="●"/>
            </a:pPr>
            <a:r>
              <a:rPr lang="es">
                <a:solidFill>
                  <a:schemeClr val="dk1"/>
                </a:solidFill>
              </a:rPr>
              <a:t>Los servicios de Google tienen varias opciones relacionadas a la privacidad que podemos activar o desactivar:</a:t>
            </a:r>
            <a:endParaRPr>
              <a:solidFill>
                <a:schemeClr val="dk1"/>
              </a:solidFill>
            </a:endParaRPr>
          </a:p>
          <a:p>
            <a:pPr marL="914400" lvl="1" indent="-317500" algn="l" rtl="0">
              <a:spcBef>
                <a:spcPts val="0"/>
              </a:spcBef>
              <a:spcAft>
                <a:spcPts val="0"/>
              </a:spcAft>
              <a:buClr>
                <a:schemeClr val="dk1"/>
              </a:buClr>
              <a:buSzPts val="1400"/>
              <a:buChar char="○"/>
            </a:pPr>
            <a:r>
              <a:rPr lang="es">
                <a:solidFill>
                  <a:schemeClr val="dk1"/>
                </a:solidFill>
              </a:rPr>
              <a:t>Posibilidad de compartir nuestra ubicación en tiempo real</a:t>
            </a:r>
            <a:endParaRPr>
              <a:solidFill>
                <a:schemeClr val="dk1"/>
              </a:solidFill>
            </a:endParaRPr>
          </a:p>
          <a:p>
            <a:pPr marL="914400" lvl="1" indent="-317500" algn="l" rtl="0">
              <a:spcBef>
                <a:spcPts val="1600"/>
              </a:spcBef>
              <a:spcAft>
                <a:spcPts val="0"/>
              </a:spcAft>
              <a:buClr>
                <a:schemeClr val="dk1"/>
              </a:buClr>
              <a:buSzPts val="1400"/>
              <a:buChar char="○"/>
            </a:pPr>
            <a:r>
              <a:rPr lang="es">
                <a:solidFill>
                  <a:schemeClr val="dk1"/>
                </a:solidFill>
              </a:rPr>
              <a:t>Valerse de nuestras preferencias de navegación para recomendarnos contenido</a:t>
            </a:r>
            <a:endParaRPr>
              <a:solidFill>
                <a:schemeClr val="dk1"/>
              </a:solidFill>
            </a:endParaRPr>
          </a:p>
          <a:p>
            <a:pPr marL="914400" lvl="1" indent="-317500" algn="l" rtl="0">
              <a:spcBef>
                <a:spcPts val="1600"/>
              </a:spcBef>
              <a:spcAft>
                <a:spcPts val="0"/>
              </a:spcAft>
              <a:buClr>
                <a:schemeClr val="dk1"/>
              </a:buClr>
              <a:buSzPts val="1400"/>
              <a:buChar char="○"/>
            </a:pPr>
            <a:r>
              <a:rPr lang="es">
                <a:solidFill>
                  <a:schemeClr val="dk1"/>
                </a:solidFill>
              </a:rPr>
              <a:t>etc</a:t>
            </a:r>
            <a:endParaRPr>
              <a:solidFill>
                <a:schemeClr val="dk1"/>
              </a:solidFill>
            </a:endParaRPr>
          </a:p>
          <a:p>
            <a:pPr marL="0" lvl="0" indent="0" algn="just" rtl="0">
              <a:spcBef>
                <a:spcPts val="1600"/>
              </a:spcBef>
              <a:spcAft>
                <a:spcPts val="0"/>
              </a:spcAft>
              <a:buNone/>
            </a:pPr>
            <a:br>
              <a:rPr lang="es" sz="1650">
                <a:solidFill>
                  <a:schemeClr val="dk1"/>
                </a:solidFill>
                <a:highlight>
                  <a:srgbClr val="FFFFFF"/>
                </a:highlight>
              </a:rPr>
            </a:br>
            <a:endParaRPr sz="1350">
              <a:solidFill>
                <a:schemeClr val="dk1"/>
              </a:solidFill>
              <a:highlight>
                <a:srgbClr val="FFFFFF"/>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buNone/>
            </a:pPr>
            <a:r>
              <a:rPr lang="es-ES" dirty="0">
                <a:solidFill>
                  <a:schemeClr val="dk1"/>
                </a:solidFill>
              </a:rPr>
              <a:t>La </a:t>
            </a:r>
            <a:r>
              <a:rPr lang="es-ES" b="1" dirty="0">
                <a:solidFill>
                  <a:schemeClr val="dk1"/>
                </a:solidFill>
              </a:rPr>
              <a:t>privacidad</a:t>
            </a:r>
            <a:r>
              <a:rPr lang="es-ES" dirty="0">
                <a:solidFill>
                  <a:schemeClr val="dk1"/>
                </a:solidFill>
              </a:rPr>
              <a:t> de los datos se centra en el uso y la gestión de los datos personales, cosas como la implementación de políticas para garantizar que la información personal de los consumidores se utilice.</a:t>
            </a:r>
          </a:p>
          <a:p>
            <a:pPr marL="0" lvl="0" indent="0">
              <a:buNone/>
            </a:pPr>
            <a:br>
              <a:rPr lang="es" dirty="0">
                <a:solidFill>
                  <a:schemeClr val="dk1"/>
                </a:solidFill>
              </a:rPr>
            </a:br>
            <a:r>
              <a:rPr lang="es" dirty="0">
                <a:solidFill>
                  <a:schemeClr val="dk1"/>
                </a:solidFill>
              </a:rPr>
              <a:t>Internet permite la interacción entre dos o más personas. Esto se ve reflejad oen sitios como Facebook y Twitter, redes sociales donde se suelen compartir públicamente sentimientos, estados de ánimo, noticias, fotografías, videos, etc. </a:t>
            </a:r>
            <a:br>
              <a:rPr lang="es" dirty="0">
                <a:solidFill>
                  <a:schemeClr val="dk1"/>
                </a:solidFill>
              </a:rPr>
            </a:br>
            <a:br>
              <a:rPr lang="es" dirty="0">
                <a:solidFill>
                  <a:schemeClr val="dk1"/>
                </a:solidFill>
              </a:rPr>
            </a:br>
            <a:r>
              <a:rPr lang="es" dirty="0">
                <a:solidFill>
                  <a:schemeClr val="dk1"/>
                </a:solidFill>
              </a:rPr>
              <a:t>Si bien ésto forma parte de la interacción social normal, es necesario considerar que Internet es un “lugar” abierto al mundo, por lo que cualquier acción que se haga puede tener un impacto global y permanente.</a:t>
            </a:r>
            <a:br>
              <a:rPr lang="es" dirty="0">
                <a:solidFill>
                  <a:schemeClr val="lt1"/>
                </a:solidFill>
              </a:rPr>
            </a:br>
            <a:r>
              <a:rPr lang="es" sz="1400" dirty="0">
                <a:solidFill>
                  <a:schemeClr val="lt1"/>
                </a:solidFill>
              </a:rPr>
              <a:t> </a:t>
            </a:r>
            <a:br>
              <a:rPr lang="es" sz="1400" dirty="0">
                <a:solidFill>
                  <a:schemeClr val="lt1"/>
                </a:solidFill>
              </a:rPr>
            </a:br>
            <a:endParaRPr sz="1400" dirty="0">
              <a:solidFill>
                <a:schemeClr val="lt1"/>
              </a:solidFill>
            </a:endParaRPr>
          </a:p>
          <a:p>
            <a:pPr marL="457200" lvl="0" indent="0" algn="l" rtl="0">
              <a:spcBef>
                <a:spcPts val="0"/>
              </a:spcBef>
              <a:spcAft>
                <a:spcPts val="0"/>
              </a:spcAft>
              <a:buNone/>
            </a:pPr>
            <a:endParaRPr sz="1400" dirty="0">
              <a:solidFill>
                <a:schemeClr val="lt1"/>
              </a:solidFill>
            </a:endParaRPr>
          </a:p>
        </p:txBody>
      </p:sp>
      <p:sp>
        <p:nvSpPr>
          <p:cNvPr id="200" name="Google Shape;20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dirty="0">
                <a:solidFill>
                  <a:srgbClr val="0B0080"/>
                </a:solidFill>
              </a:rPr>
              <a:t>Privacidad en Internet</a:t>
            </a:r>
            <a:endParaRPr b="1" dirty="0">
              <a:solidFill>
                <a:srgbClr val="0B0080"/>
              </a:solidFill>
            </a:endParaRPr>
          </a:p>
        </p:txBody>
      </p:sp>
      <p:sp>
        <p:nvSpPr>
          <p:cNvPr id="3" name="Rectangle 2"/>
          <p:cNvSpPr>
            <a:spLocks noChangeArrowheads="1"/>
          </p:cNvSpPr>
          <p:nvPr/>
        </p:nvSpPr>
        <p:spPr bwMode="auto">
          <a:xfrm>
            <a:off x="152400" y="257889"/>
            <a:ext cx="24077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000" b="0" i="0" u="none" strike="noStrike" cap="none" normalizeH="0" baseline="0" dirty="0">
                <a:ln>
                  <a:noFill/>
                </a:ln>
                <a:solidFill>
                  <a:schemeClr val="tx1"/>
                </a:solidFill>
                <a:effectLst/>
                <a:latin typeface="Arial Unicode MS"/>
              </a:rPr>
              <a:t>.</a:t>
            </a:r>
            <a:r>
              <a:rPr kumimoji="0" lang="es-ES" altLang="en-US" sz="600" b="0" i="0" u="none" strike="noStrike" cap="none" normalizeH="0" baseline="0" dirty="0">
                <a:ln>
                  <a:noFill/>
                </a:ln>
                <a:solidFill>
                  <a:schemeClr val="tx1"/>
                </a:solidFill>
                <a:effectLst/>
              </a:rPr>
              <a:t> </a:t>
            </a: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b="1" dirty="0">
                <a:solidFill>
                  <a:srgbClr val="0B0080"/>
                </a:solidFill>
              </a:rPr>
              <a:t>¿Es lo mismo seguridad que privacidad?cookies</a:t>
            </a:r>
            <a:endParaRPr b="1" dirty="0">
              <a:solidFill>
                <a:srgbClr val="0B0080"/>
              </a:solidFill>
            </a:endParaRPr>
          </a:p>
        </p:txBody>
      </p:sp>
      <p:sp>
        <p:nvSpPr>
          <p:cNvPr id="194" name="Google Shape;19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s-ES" dirty="0"/>
              <a:t>+Almacenar o acceder a información en un dispositivo</a:t>
            </a:r>
          </a:p>
          <a:p>
            <a:r>
              <a:rPr lang="es-ES" dirty="0"/>
              <a:t>+Desarrollar y mejorar productos</a:t>
            </a:r>
          </a:p>
          <a:p>
            <a:r>
              <a:rPr lang="es-ES" dirty="0"/>
              <a:t>+Utilizar estudios de mercado a fin de generar información sobre el público</a:t>
            </a:r>
          </a:p>
          <a:p>
            <a:r>
              <a:rPr lang="es-ES" dirty="0"/>
              <a:t>+Medir el rendimiento de los anuncios</a:t>
            </a:r>
          </a:p>
          <a:p>
            <a:r>
              <a:rPr lang="es-ES" dirty="0"/>
              <a:t>+Seleccionar contenido personalizado</a:t>
            </a:r>
          </a:p>
          <a:p>
            <a:r>
              <a:rPr lang="es-ES" dirty="0"/>
              <a:t>+Crear un perfil para la personalización de contenidos</a:t>
            </a:r>
          </a:p>
          <a:p>
            <a:r>
              <a:rPr lang="es-ES" dirty="0"/>
              <a:t>+Seleccionar anuncios básicos</a:t>
            </a:r>
          </a:p>
          <a:p>
            <a:r>
              <a:rPr lang="es-ES" dirty="0"/>
              <a:t>+Seleccionar anuncios personalizados</a:t>
            </a:r>
          </a:p>
          <a:p>
            <a:r>
              <a:rPr lang="es-ES" dirty="0"/>
              <a:t>+Crear un perfil publicitario personalizado</a:t>
            </a:r>
          </a:p>
          <a:p>
            <a:r>
              <a:rPr lang="es-ES" dirty="0"/>
              <a:t>+Utilizar datos de localización geográfica precisa</a:t>
            </a:r>
          </a:p>
          <a:p>
            <a:r>
              <a:rPr lang="es-ES" dirty="0"/>
              <a:t>+Medir el rendimiento del contenido</a:t>
            </a:r>
          </a:p>
          <a:p>
            <a:r>
              <a:rPr lang="es-ES" dirty="0"/>
              <a:t>+Analizar activamente las características del dispositivo para su identificación</a:t>
            </a:r>
          </a:p>
          <a:p>
            <a:pPr marL="0" lvl="0" indent="0" algn="just" rtl="0">
              <a:spcBef>
                <a:spcPts val="1600"/>
              </a:spcBef>
              <a:spcAft>
                <a:spcPts val="0"/>
              </a:spcAft>
              <a:buNone/>
            </a:pPr>
            <a:br>
              <a:rPr lang="es" sz="1650" dirty="0">
                <a:solidFill>
                  <a:schemeClr val="dk1"/>
                </a:solidFill>
                <a:highlight>
                  <a:srgbClr val="FFFFFF"/>
                </a:highlight>
              </a:rPr>
            </a:br>
            <a:endParaRPr sz="1350" dirty="0">
              <a:solidFill>
                <a:schemeClr val="dk1"/>
              </a:solidFill>
              <a:highlight>
                <a:srgbClr val="FFFFFF"/>
              </a:highlight>
            </a:endParaRPr>
          </a:p>
        </p:txBody>
      </p:sp>
    </p:spTree>
    <p:extLst>
      <p:ext uri="{BB962C8B-B14F-4D97-AF65-F5344CB8AC3E}">
        <p14:creationId xmlns:p14="http://schemas.microsoft.com/office/powerpoint/2010/main" val="5755844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b="1" dirty="0">
                <a:solidFill>
                  <a:srgbClr val="0B0080"/>
                </a:solidFill>
              </a:rPr>
              <a:t>No solo cookies: art. 5.3 </a:t>
            </a:r>
            <a:r>
              <a:rPr lang="en-US" b="1" dirty="0" err="1">
                <a:solidFill>
                  <a:srgbClr val="0B0080"/>
                </a:solidFill>
              </a:rPr>
              <a:t>Directiva</a:t>
            </a:r>
            <a:r>
              <a:rPr lang="en-US" b="1" dirty="0">
                <a:solidFill>
                  <a:srgbClr val="0B0080"/>
                </a:solidFill>
              </a:rPr>
              <a:t> e-Privacy</a:t>
            </a:r>
            <a:endParaRPr b="1" dirty="0">
              <a:solidFill>
                <a:srgbClr val="0B0080"/>
              </a:solidFill>
            </a:endParaRPr>
          </a:p>
        </p:txBody>
      </p:sp>
      <p:sp>
        <p:nvSpPr>
          <p:cNvPr id="194" name="Google Shape;19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indent="0">
              <a:buNone/>
            </a:pPr>
            <a:r>
              <a:rPr lang="es-ES" b="1" dirty="0"/>
              <a:t>Tecnologías de seguimiento y consentimiento</a:t>
            </a:r>
          </a:p>
          <a:p>
            <a:r>
              <a:rPr lang="es-ES" dirty="0"/>
              <a:t>URL y pixel tracking.</a:t>
            </a:r>
          </a:p>
          <a:p>
            <a:pPr lvl="1"/>
            <a:r>
              <a:rPr lang="es-ES" dirty="0"/>
              <a:t>Un píxel de seguimiento: hipervínculo a un recurso, generalmente un archivo de imagen, incrustado en un fragmento de contenido, como una web o un email con el propósito de establecer una comunicación entre cliente y el host del píxel. La comunicación transmite información varia al titular del píxel.</a:t>
            </a:r>
          </a:p>
          <a:p>
            <a:pPr lvl="1"/>
            <a:r>
              <a:rPr lang="es-ES" dirty="0"/>
              <a:t>Por su parte, los enlaces (URL) de seguimiento funcionan de manera similar pero el identificador va adjunto a la dirección web. Así, cuando el usuario visita el sitio web se carga, además del portal solicitado, un identificador, por ej. para rastrear el origen de una venta.</a:t>
            </a:r>
          </a:p>
          <a:p>
            <a:r>
              <a:rPr lang="es-ES" dirty="0"/>
              <a:t>Procesamiento en local.</a:t>
            </a:r>
          </a:p>
          <a:p>
            <a:pPr lvl="1"/>
            <a:r>
              <a:rPr lang="es-ES" dirty="0"/>
              <a:t>Algunas tecnologías operan a través de la información producida por el procesamiento local, por ejemplo, en el caso de una API, a través de la que se puede acceder a los resultados de búsqueda del navegador.</a:t>
            </a:r>
          </a:p>
        </p:txBody>
      </p:sp>
    </p:spTree>
    <p:extLst>
      <p:ext uri="{BB962C8B-B14F-4D97-AF65-F5344CB8AC3E}">
        <p14:creationId xmlns:p14="http://schemas.microsoft.com/office/powerpoint/2010/main" val="665420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b="1" dirty="0">
                <a:solidFill>
                  <a:srgbClr val="0B0080"/>
                </a:solidFill>
              </a:rPr>
              <a:t>No solo cookies: </a:t>
            </a:r>
            <a:r>
              <a:rPr lang="en-US" b="1" dirty="0" err="1">
                <a:solidFill>
                  <a:srgbClr val="0B0080"/>
                </a:solidFill>
              </a:rPr>
              <a:t>cont</a:t>
            </a:r>
            <a:endParaRPr b="1" dirty="0">
              <a:solidFill>
                <a:srgbClr val="0B0080"/>
              </a:solidFill>
            </a:endParaRPr>
          </a:p>
        </p:txBody>
      </p:sp>
      <p:sp>
        <p:nvSpPr>
          <p:cNvPr id="194" name="Google Shape;19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indent="0">
              <a:buNone/>
            </a:pPr>
            <a:r>
              <a:rPr lang="es-ES" b="1" dirty="0"/>
              <a:t>Tecnologías de seguimiento y consentimiento</a:t>
            </a:r>
          </a:p>
          <a:p>
            <a:r>
              <a:rPr lang="es-ES" dirty="0"/>
              <a:t>Seguimiento basado en IP.</a:t>
            </a:r>
          </a:p>
          <a:p>
            <a:pPr lvl="1"/>
            <a:r>
              <a:rPr lang="es-ES" dirty="0"/>
              <a:t>Si únicamente se utiliza la dirección IP del usuario para rastrear su actividad, ello estaría sujeto a la obtención del consentimiento siempre que dicha información se origine en el terminal de usuario.</a:t>
            </a:r>
          </a:p>
          <a:p>
            <a:r>
              <a:rPr lang="es-ES" dirty="0"/>
              <a:t>Informes de dispositivos </a:t>
            </a:r>
            <a:r>
              <a:rPr lang="es-ES" dirty="0" err="1"/>
              <a:t>IoT</a:t>
            </a:r>
            <a:r>
              <a:rPr lang="es-ES" dirty="0"/>
              <a:t>.</a:t>
            </a:r>
          </a:p>
          <a:p>
            <a:pPr lvl="1"/>
            <a:r>
              <a:rPr lang="es-ES" dirty="0"/>
              <a:t>Los dispositivos </a:t>
            </a:r>
            <a:r>
              <a:rPr lang="es-ES" dirty="0" err="1"/>
              <a:t>IoT</a:t>
            </a:r>
            <a:r>
              <a:rPr lang="es-ES" dirty="0"/>
              <a:t>, cuando están conectados (directa o indirectamente) a una red pública de comunicaciones, se considerarían en sí mismos un equipo terminal. El hecho de que la información se transmita o almacene en caché para su notificación intermitente no cambia… </a:t>
            </a:r>
          </a:p>
          <a:p>
            <a:r>
              <a:rPr lang="es-ES" dirty="0"/>
              <a:t>Identificadores únicos.</a:t>
            </a:r>
          </a:p>
          <a:p>
            <a:pPr lvl="1"/>
            <a:r>
              <a:rPr lang="es-ES" dirty="0"/>
              <a:t>Estos identificadores se recopilan y comparten entre varios responsables para identificar unívocamente a una persona. </a:t>
            </a:r>
            <a:r>
              <a:rPr lang="es-ES"/>
              <a:t>Aunque pueda </a:t>
            </a:r>
            <a:r>
              <a:rPr lang="es-ES" dirty="0"/>
              <a:t>ser el usuario el que introduzca la información</a:t>
            </a:r>
          </a:p>
        </p:txBody>
      </p:sp>
    </p:spTree>
    <p:extLst>
      <p:ext uri="{BB962C8B-B14F-4D97-AF65-F5344CB8AC3E}">
        <p14:creationId xmlns:p14="http://schemas.microsoft.com/office/powerpoint/2010/main" val="3169294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0B0080"/>
                </a:solidFill>
              </a:rPr>
              <a:t>Privacidad y redes sociales</a:t>
            </a:r>
            <a:endParaRPr b="1">
              <a:solidFill>
                <a:srgbClr val="0B0080"/>
              </a:solidFill>
            </a:endParaRPr>
          </a:p>
        </p:txBody>
      </p:sp>
      <p:sp>
        <p:nvSpPr>
          <p:cNvPr id="206" name="Google Shape;206;p35"/>
          <p:cNvSpPr txBox="1"/>
          <p:nvPr/>
        </p:nvSpPr>
        <p:spPr>
          <a:xfrm>
            <a:off x="311700" y="1017725"/>
            <a:ext cx="8520600" cy="3416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s" sz="1800">
                <a:solidFill>
                  <a:schemeClr val="dk1"/>
                </a:solidFill>
              </a:rPr>
              <a:t>Existen muchas redes sociales</a:t>
            </a:r>
            <a:endParaRPr sz="1800">
              <a:solidFill>
                <a:schemeClr val="dk1"/>
              </a:solidFill>
            </a:endParaRPr>
          </a:p>
          <a:p>
            <a:pPr marL="457200" lvl="0" indent="-342900" algn="l" rtl="0">
              <a:lnSpc>
                <a:spcPct val="115000"/>
              </a:lnSpc>
              <a:spcBef>
                <a:spcPts val="1600"/>
              </a:spcBef>
              <a:spcAft>
                <a:spcPts val="0"/>
              </a:spcAft>
              <a:buClr>
                <a:schemeClr val="dk1"/>
              </a:buClr>
              <a:buSzPts val="1800"/>
              <a:buChar char="➔"/>
            </a:pPr>
            <a:r>
              <a:rPr lang="es" sz="1800">
                <a:solidFill>
                  <a:schemeClr val="dk1"/>
                </a:solidFill>
              </a:rPr>
              <a:t>Uno de los principales problemas </a:t>
            </a:r>
            <a:endParaRPr sz="1800">
              <a:solidFill>
                <a:schemeClr val="dk1"/>
              </a:solidFill>
            </a:endParaRPr>
          </a:p>
          <a:p>
            <a:pPr marL="0" lvl="0" indent="0" algn="l" rtl="0">
              <a:lnSpc>
                <a:spcPct val="115000"/>
              </a:lnSpc>
              <a:spcBef>
                <a:spcPts val="1600"/>
              </a:spcBef>
              <a:spcAft>
                <a:spcPts val="0"/>
              </a:spcAft>
              <a:buNone/>
            </a:pPr>
            <a:r>
              <a:rPr lang="es" sz="1800">
                <a:solidFill>
                  <a:schemeClr val="dk1"/>
                </a:solidFill>
              </a:rPr>
              <a:t>asociados a su uso es la mala configuración</a:t>
            </a:r>
            <a:endParaRPr sz="1800">
              <a:solidFill>
                <a:schemeClr val="dk1"/>
              </a:solidFill>
            </a:endParaRPr>
          </a:p>
          <a:p>
            <a:pPr marL="0" lvl="0" indent="0" algn="l" rtl="0">
              <a:lnSpc>
                <a:spcPct val="115000"/>
              </a:lnSpc>
              <a:spcBef>
                <a:spcPts val="1600"/>
              </a:spcBef>
              <a:spcAft>
                <a:spcPts val="0"/>
              </a:spcAft>
              <a:buNone/>
            </a:pPr>
            <a:r>
              <a:rPr lang="es" sz="1800">
                <a:solidFill>
                  <a:schemeClr val="dk1"/>
                </a:solidFill>
              </a:rPr>
              <a:t>de la privacidad.</a:t>
            </a:r>
            <a:br>
              <a:rPr lang="es" sz="1800">
                <a:solidFill>
                  <a:schemeClr val="dk1"/>
                </a:solidFill>
              </a:rPr>
            </a:br>
            <a:endParaRPr sz="1800">
              <a:solidFill>
                <a:schemeClr val="dk1"/>
              </a:solidFill>
            </a:endParaRPr>
          </a:p>
          <a:p>
            <a:pPr marL="457200" lvl="0" indent="-342900" algn="l" rtl="0">
              <a:lnSpc>
                <a:spcPct val="115000"/>
              </a:lnSpc>
              <a:spcBef>
                <a:spcPts val="1600"/>
              </a:spcBef>
              <a:spcAft>
                <a:spcPts val="0"/>
              </a:spcAft>
              <a:buClr>
                <a:schemeClr val="dk1"/>
              </a:buClr>
              <a:buSzPts val="1800"/>
              <a:buChar char="➔"/>
            </a:pPr>
            <a:r>
              <a:rPr lang="es" sz="1800">
                <a:solidFill>
                  <a:schemeClr val="dk1"/>
                </a:solidFill>
              </a:rPr>
              <a:t>Esto determina que datos se exponen </a:t>
            </a:r>
            <a:endParaRPr sz="1800">
              <a:solidFill>
                <a:schemeClr val="dk1"/>
              </a:solidFill>
            </a:endParaRPr>
          </a:p>
          <a:p>
            <a:pPr marL="0" lvl="0" indent="0" algn="l" rtl="0">
              <a:lnSpc>
                <a:spcPct val="115000"/>
              </a:lnSpc>
              <a:spcBef>
                <a:spcPts val="1600"/>
              </a:spcBef>
              <a:spcAft>
                <a:spcPts val="0"/>
              </a:spcAft>
              <a:buNone/>
            </a:pPr>
            <a:r>
              <a:rPr lang="es" sz="1800">
                <a:solidFill>
                  <a:schemeClr val="dk1"/>
                </a:solidFill>
              </a:rPr>
              <a:t>a qué personas. </a:t>
            </a:r>
            <a:endParaRPr sz="1800">
              <a:solidFill>
                <a:schemeClr val="dk1"/>
              </a:solidFill>
            </a:endParaRPr>
          </a:p>
          <a:p>
            <a:pPr marL="0" lvl="0" indent="0" algn="ctr" rtl="0">
              <a:lnSpc>
                <a:spcPct val="115000"/>
              </a:lnSpc>
              <a:spcBef>
                <a:spcPts val="1600"/>
              </a:spcBef>
              <a:spcAft>
                <a:spcPts val="0"/>
              </a:spcAft>
              <a:buNone/>
            </a:pPr>
            <a:r>
              <a:rPr lang="es" sz="1700">
                <a:solidFill>
                  <a:schemeClr val="dk1"/>
                </a:solidFill>
              </a:rPr>
              <a:t>Una mala configuración de privacidad puede exponer más de lo que pretendemos.</a:t>
            </a:r>
            <a:endParaRPr sz="1700">
              <a:solidFill>
                <a:schemeClr val="dk1"/>
              </a:solidFill>
            </a:endParaRPr>
          </a:p>
          <a:p>
            <a:pPr marL="0" lvl="0" indent="0" algn="l" rtl="0">
              <a:lnSpc>
                <a:spcPct val="115000"/>
              </a:lnSpc>
              <a:spcBef>
                <a:spcPts val="1600"/>
              </a:spcBef>
              <a:spcAft>
                <a:spcPts val="1600"/>
              </a:spcAft>
              <a:buNone/>
            </a:pPr>
            <a:endParaRPr sz="1800">
              <a:solidFill>
                <a:schemeClr val="lt1"/>
              </a:solidFill>
            </a:endParaRPr>
          </a:p>
        </p:txBody>
      </p:sp>
      <p:sp>
        <p:nvSpPr>
          <p:cNvPr id="207" name="Google Shape;207;p35"/>
          <p:cNvSpPr/>
          <p:nvPr/>
        </p:nvSpPr>
        <p:spPr>
          <a:xfrm>
            <a:off x="5072975" y="1097700"/>
            <a:ext cx="3638700" cy="2744400"/>
          </a:xfrm>
          <a:prstGeom prst="roundRect">
            <a:avLst>
              <a:gd name="adj" fmla="val 3537"/>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8" name="Google Shape;208;p35"/>
          <p:cNvPicPr preferRelativeResize="0"/>
          <p:nvPr/>
        </p:nvPicPr>
        <p:blipFill>
          <a:blip r:embed="rId3">
            <a:alphaModFix/>
          </a:blip>
          <a:stretch>
            <a:fillRect/>
          </a:stretch>
        </p:blipFill>
        <p:spPr>
          <a:xfrm>
            <a:off x="5183025" y="1588649"/>
            <a:ext cx="3438050" cy="18299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b="1" dirty="0" err="1">
                <a:solidFill>
                  <a:srgbClr val="0B0080"/>
                </a:solidFill>
              </a:rPr>
              <a:t>Privacidad</a:t>
            </a:r>
            <a:r>
              <a:rPr lang="en-US" b="1" dirty="0">
                <a:solidFill>
                  <a:srgbClr val="0B0080"/>
                </a:solidFill>
              </a:rPr>
              <a:t> y </a:t>
            </a:r>
            <a:r>
              <a:rPr lang="en-US" b="1" dirty="0" err="1">
                <a:solidFill>
                  <a:srgbClr val="0B0080"/>
                </a:solidFill>
              </a:rPr>
              <a:t>Etica</a:t>
            </a:r>
            <a:r>
              <a:rPr lang="en-US" b="1" dirty="0">
                <a:solidFill>
                  <a:srgbClr val="0B0080"/>
                </a:solidFill>
              </a:rPr>
              <a:t> </a:t>
            </a:r>
            <a:r>
              <a:rPr lang="en-US" b="1" dirty="0" err="1">
                <a:solidFill>
                  <a:srgbClr val="0B0080"/>
                </a:solidFill>
              </a:rPr>
              <a:t>en</a:t>
            </a:r>
            <a:r>
              <a:rPr lang="en-US" b="1" dirty="0">
                <a:solidFill>
                  <a:srgbClr val="0B0080"/>
                </a:solidFill>
              </a:rPr>
              <a:t> Google</a:t>
            </a:r>
            <a:endParaRPr b="1" dirty="0">
              <a:solidFill>
                <a:srgbClr val="0B0080"/>
              </a:solidFill>
            </a:endParaRPr>
          </a:p>
        </p:txBody>
      </p:sp>
      <p:sp>
        <p:nvSpPr>
          <p:cNvPr id="194" name="Google Shape;19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indent="0">
              <a:buNone/>
            </a:pPr>
            <a:r>
              <a:rPr lang="es-AR" sz="2000" b="1" dirty="0" err="1"/>
              <a:t>Privacy</a:t>
            </a:r>
            <a:r>
              <a:rPr lang="es-AR" sz="2000" b="1" dirty="0"/>
              <a:t> </a:t>
            </a:r>
            <a:r>
              <a:rPr lang="es-AR" sz="2000" b="1" dirty="0" err="1"/>
              <a:t>Concerns</a:t>
            </a:r>
            <a:r>
              <a:rPr lang="es-AR" sz="2000" b="1" dirty="0"/>
              <a:t>: A </a:t>
            </a:r>
            <a:r>
              <a:rPr lang="es-AR" sz="2000" b="1" dirty="0" err="1"/>
              <a:t>Permanent</a:t>
            </a:r>
            <a:r>
              <a:rPr lang="es-AR" sz="2000" b="1" dirty="0"/>
              <a:t> Digital </a:t>
            </a:r>
            <a:r>
              <a:rPr lang="es-AR" sz="2000" b="1" dirty="0" err="1"/>
              <a:t>Footprint</a:t>
            </a:r>
            <a:endParaRPr lang="es-AR" sz="2000" b="1" dirty="0"/>
          </a:p>
          <a:p>
            <a:pPr marL="114300" indent="0">
              <a:buNone/>
            </a:pPr>
            <a:r>
              <a:rPr lang="es-AR" sz="2000" dirty="0"/>
              <a:t>“</a:t>
            </a:r>
            <a:r>
              <a:rPr lang="es-AR" sz="2000" dirty="0" err="1"/>
              <a:t>DeviceLink</a:t>
            </a:r>
            <a:r>
              <a:rPr lang="es-AR" sz="2000" dirty="0"/>
              <a:t>” proporciona integración y seguimiento en todos los dispositivos de los usuarios. Desde teléfonos y tabletas hasta dispositivos domésticos inteligentes y wearables, un único ecosistema.</a:t>
            </a:r>
          </a:p>
          <a:p>
            <a:pPr marL="114300" indent="0">
              <a:buNone/>
            </a:pPr>
            <a:r>
              <a:rPr lang="es-AR" sz="2000" dirty="0"/>
              <a:t>Seguimiento de ubicación constante, monitoreo de comportamiento: integración de datos entre dispositivos:</a:t>
            </a:r>
          </a:p>
          <a:p>
            <a:pPr marL="114300" indent="0">
              <a:buNone/>
            </a:pPr>
            <a:r>
              <a:rPr lang="es-AR" sz="2000" dirty="0">
                <a:hlinkClick r:id="rId3"/>
              </a:rPr>
              <a:t>https://vocal.media/education/breaking-news-google-s-new-tracking-tool-the-end-of-digital-privacy</a:t>
            </a:r>
            <a:endParaRPr lang="es-AR" sz="2000" dirty="0"/>
          </a:p>
          <a:p>
            <a:pPr marL="114300" indent="0">
              <a:buNone/>
            </a:pPr>
            <a:endParaRPr lang="es-AR" b="1" dirty="0"/>
          </a:p>
        </p:txBody>
      </p:sp>
    </p:spTree>
    <p:extLst>
      <p:ext uri="{BB962C8B-B14F-4D97-AF65-F5344CB8AC3E}">
        <p14:creationId xmlns:p14="http://schemas.microsoft.com/office/powerpoint/2010/main" val="3454577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b="1" dirty="0" err="1">
                <a:solidFill>
                  <a:srgbClr val="0B0080"/>
                </a:solidFill>
              </a:rPr>
              <a:t>Datificación</a:t>
            </a:r>
            <a:r>
              <a:rPr lang="en-US" b="1" dirty="0">
                <a:solidFill>
                  <a:srgbClr val="0B0080"/>
                </a:solidFill>
              </a:rPr>
              <a:t> (Datafication)</a:t>
            </a:r>
            <a:endParaRPr b="1" dirty="0">
              <a:solidFill>
                <a:srgbClr val="0B0080"/>
              </a:solidFill>
            </a:endParaRPr>
          </a:p>
        </p:txBody>
      </p:sp>
      <p:sp>
        <p:nvSpPr>
          <p:cNvPr id="194" name="Google Shape;19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indent="0">
              <a:buNone/>
            </a:pPr>
            <a:r>
              <a:rPr lang="es-AR" sz="2000" b="1" dirty="0" err="1"/>
              <a:t>Datificación</a:t>
            </a:r>
            <a:r>
              <a:rPr lang="es-AR" sz="2000" b="1" dirty="0"/>
              <a:t> </a:t>
            </a:r>
            <a:r>
              <a:rPr lang="es-AR" sz="2000" dirty="0"/>
              <a:t>es el proceso de transformación de sujetos, objetos y prácticas en datos digitales</a:t>
            </a:r>
          </a:p>
          <a:p>
            <a:pPr marL="114300" indent="0">
              <a:buNone/>
            </a:pPr>
            <a:r>
              <a:rPr lang="es-AR" sz="2000" b="1" i="1" dirty="0" err="1"/>
              <a:t>Datificado</a:t>
            </a:r>
            <a:r>
              <a:rPr lang="es-AR" sz="2000" b="1" i="1" dirty="0"/>
              <a:t>: </a:t>
            </a:r>
            <a:r>
              <a:rPr lang="es-AR" sz="2000" dirty="0"/>
              <a:t>ser convertido en datos digitales o ser caracterizado o basarse en el análisis de datos. Se refiere al proceso de convertir diversos aspectos de la vida en datos cuantificables y analizables. Lo que impacta diversos aspectos de la sociedad, como la gobernanza, el trabajo, la salud y la educación.</a:t>
            </a:r>
          </a:p>
          <a:p>
            <a:pPr marL="114300" indent="0">
              <a:buNone/>
            </a:pPr>
            <a:r>
              <a:rPr lang="es-AR" b="1" dirty="0">
                <a:hlinkClick r:id="rId3"/>
              </a:rPr>
              <a:t>https://www.openglobalrights.org/what-a-datafied-worldview-means-for-human-rights/</a:t>
            </a:r>
            <a:endParaRPr lang="es-AR" b="1" dirty="0"/>
          </a:p>
          <a:p>
            <a:pPr marL="114300" indent="0">
              <a:buNone/>
            </a:pPr>
            <a:endParaRPr lang="es-AR" b="1" dirty="0"/>
          </a:p>
        </p:txBody>
      </p:sp>
    </p:spTree>
    <p:extLst>
      <p:ext uri="{BB962C8B-B14F-4D97-AF65-F5344CB8AC3E}">
        <p14:creationId xmlns:p14="http://schemas.microsoft.com/office/powerpoint/2010/main" val="20999590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b="1" dirty="0" err="1">
                <a:solidFill>
                  <a:srgbClr val="0B0080"/>
                </a:solidFill>
              </a:rPr>
              <a:t>Hiperpersonalizacion</a:t>
            </a:r>
            <a:r>
              <a:rPr lang="en-US" b="1" dirty="0">
                <a:solidFill>
                  <a:srgbClr val="0B0080"/>
                </a:solidFill>
              </a:rPr>
              <a:t> y </a:t>
            </a:r>
            <a:r>
              <a:rPr lang="en-US" b="1" dirty="0" err="1">
                <a:solidFill>
                  <a:srgbClr val="0B0080"/>
                </a:solidFill>
              </a:rPr>
              <a:t>Etica</a:t>
            </a:r>
            <a:endParaRPr b="1" dirty="0">
              <a:solidFill>
                <a:srgbClr val="0B0080"/>
              </a:solidFill>
            </a:endParaRPr>
          </a:p>
        </p:txBody>
      </p:sp>
      <p:sp>
        <p:nvSpPr>
          <p:cNvPr id="194" name="Google Shape;19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indent="0">
              <a:buNone/>
            </a:pPr>
            <a:r>
              <a:rPr lang="es-AR" sz="2000" b="1" dirty="0" err="1"/>
              <a:t>Hiperpersonalización</a:t>
            </a:r>
            <a:r>
              <a:rPr lang="es-AR" sz="2000" b="1" dirty="0"/>
              <a:t>: </a:t>
            </a:r>
            <a:r>
              <a:rPr lang="es-AR" sz="2000" dirty="0"/>
              <a:t>es un enfoque de marketing que utiliza tecnologías avanzadas como la IA y el aprendizaje automático para ofrecer experiencias altamente personalizadas e individualizadas a los clientes. Va más allá de la personalización tradicional al analizar datos en tiempo real y el comportamiento del cliente para crear interacciones únicas y específicas para cada individuo. </a:t>
            </a:r>
            <a:r>
              <a:rPr lang="es-AR" sz="2000" dirty="0" err="1"/>
              <a:t>Analisis</a:t>
            </a:r>
            <a:r>
              <a:rPr lang="es-AR" sz="2000"/>
              <a:t> predictivo.</a:t>
            </a:r>
            <a:endParaRPr lang="es-AR" sz="2000" dirty="0"/>
          </a:p>
          <a:p>
            <a:r>
              <a:rPr lang="es-AR" dirty="0"/>
              <a:t>Los consumidores están dispuestos a compartir datos personales si reciben experiencias personalizadas, pero pocos confían plenamente en las empresas que gestionan sus datos.</a:t>
            </a:r>
          </a:p>
          <a:p>
            <a:pPr marL="114300" indent="0">
              <a:buNone/>
            </a:pPr>
            <a:endParaRPr lang="es-AR" dirty="0"/>
          </a:p>
        </p:txBody>
      </p:sp>
    </p:spTree>
    <p:extLst>
      <p:ext uri="{BB962C8B-B14F-4D97-AF65-F5344CB8AC3E}">
        <p14:creationId xmlns:p14="http://schemas.microsoft.com/office/powerpoint/2010/main" val="269547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dirty="0">
                <a:solidFill>
                  <a:srgbClr val="674EA7"/>
                </a:solidFill>
              </a:rPr>
              <a:t>Arrancando….</a:t>
            </a:r>
            <a:endParaRPr b="1" dirty="0">
              <a:solidFill>
                <a:srgbClr val="674EA7"/>
              </a:solidFill>
            </a:endParaRPr>
          </a:p>
        </p:txBody>
      </p:sp>
      <p:sp>
        <p:nvSpPr>
          <p:cNvPr id="69" name="Google Shape;69;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Clr>
                <a:schemeClr val="dk1"/>
              </a:buClr>
              <a:buSzPts val="1100"/>
              <a:buFont typeface="Arial"/>
              <a:buNone/>
            </a:pPr>
            <a:r>
              <a:rPr lang="es" sz="1400" b="1" dirty="0">
                <a:solidFill>
                  <a:srgbClr val="434343"/>
                </a:solidFill>
              </a:rPr>
              <a:t>C</a:t>
            </a:r>
            <a:r>
              <a:rPr lang="es" sz="1500" b="1" dirty="0">
                <a:solidFill>
                  <a:srgbClr val="434343"/>
                </a:solidFill>
              </a:rPr>
              <a:t>onceptos generales</a:t>
            </a:r>
            <a:endParaRPr sz="1500" b="1" dirty="0">
              <a:solidFill>
                <a:srgbClr val="434343"/>
              </a:solidFill>
            </a:endParaRPr>
          </a:p>
          <a:p>
            <a:pPr marL="457200" lvl="0" indent="-323850" algn="l" rtl="0">
              <a:spcBef>
                <a:spcPts val="400"/>
              </a:spcBef>
              <a:spcAft>
                <a:spcPts val="0"/>
              </a:spcAft>
              <a:buClr>
                <a:srgbClr val="434343"/>
              </a:buClr>
              <a:buSzPts val="1500"/>
              <a:buChar char="●"/>
            </a:pPr>
            <a:r>
              <a:rPr lang="es" sz="1500" dirty="0">
                <a:solidFill>
                  <a:srgbClr val="434343"/>
                </a:solidFill>
              </a:rPr>
              <a:t>Seguridad de la información.</a:t>
            </a:r>
            <a:endParaRPr sz="1500" dirty="0">
              <a:solidFill>
                <a:srgbClr val="434343"/>
              </a:solidFill>
            </a:endParaRPr>
          </a:p>
          <a:p>
            <a:pPr marL="457200" lvl="0" indent="-323850" algn="l" rtl="0">
              <a:spcBef>
                <a:spcPts val="0"/>
              </a:spcBef>
              <a:spcAft>
                <a:spcPts val="0"/>
              </a:spcAft>
              <a:buClr>
                <a:srgbClr val="434343"/>
              </a:buClr>
              <a:buSzPts val="1500"/>
              <a:buChar char="●"/>
            </a:pPr>
            <a:r>
              <a:rPr lang="es" sz="1500" dirty="0">
                <a:solidFill>
                  <a:srgbClr val="434343"/>
                </a:solidFill>
              </a:rPr>
              <a:t>Atributos de seguridad: </a:t>
            </a:r>
          </a:p>
          <a:p>
            <a:pPr lvl="1" indent="-323850">
              <a:buClr>
                <a:srgbClr val="434343"/>
              </a:buClr>
              <a:buSzPts val="1500"/>
              <a:buChar char="●"/>
            </a:pPr>
            <a:r>
              <a:rPr lang="es" sz="1100" dirty="0">
                <a:solidFill>
                  <a:srgbClr val="434343"/>
                </a:solidFill>
              </a:rPr>
              <a:t>confidencialidad, </a:t>
            </a:r>
          </a:p>
          <a:p>
            <a:pPr lvl="1" indent="-323850">
              <a:buClr>
                <a:srgbClr val="434343"/>
              </a:buClr>
              <a:buSzPts val="1500"/>
              <a:buChar char="●"/>
            </a:pPr>
            <a:r>
              <a:rPr lang="es" sz="1100" dirty="0">
                <a:solidFill>
                  <a:srgbClr val="434343"/>
                </a:solidFill>
              </a:rPr>
              <a:t>integridad, </a:t>
            </a:r>
          </a:p>
          <a:p>
            <a:pPr lvl="1" indent="-323850">
              <a:buClr>
                <a:srgbClr val="434343"/>
              </a:buClr>
              <a:buSzPts val="1500"/>
              <a:buChar char="●"/>
            </a:pPr>
            <a:r>
              <a:rPr lang="es" sz="1100" dirty="0">
                <a:solidFill>
                  <a:srgbClr val="434343"/>
                </a:solidFill>
              </a:rPr>
              <a:t>disponibilidad.</a:t>
            </a:r>
            <a:endParaRPr sz="1100" dirty="0">
              <a:solidFill>
                <a:srgbClr val="434343"/>
              </a:solidFill>
            </a:endParaRPr>
          </a:p>
          <a:p>
            <a:pPr marL="457200" lvl="0" indent="-323850" algn="l" rtl="0">
              <a:spcBef>
                <a:spcPts val="0"/>
              </a:spcBef>
              <a:spcAft>
                <a:spcPts val="0"/>
              </a:spcAft>
              <a:buClr>
                <a:srgbClr val="434343"/>
              </a:buClr>
              <a:buSzPts val="1500"/>
              <a:buChar char="●"/>
            </a:pPr>
            <a:r>
              <a:rPr lang="es" sz="1500" dirty="0">
                <a:solidFill>
                  <a:srgbClr val="434343"/>
                </a:solidFill>
              </a:rPr>
              <a:t>Vulnerabilidad, amenaza, incidente.</a:t>
            </a:r>
            <a:endParaRPr sz="1500" dirty="0">
              <a:solidFill>
                <a:srgbClr val="434343"/>
              </a:solidFill>
            </a:endParaRPr>
          </a:p>
          <a:p>
            <a:pPr marL="0" lvl="0" indent="0" algn="l" rtl="0">
              <a:spcBef>
                <a:spcPts val="0"/>
              </a:spcBef>
              <a:spcAft>
                <a:spcPts val="0"/>
              </a:spcAft>
              <a:buNone/>
            </a:pPr>
            <a:endParaRPr sz="1500" b="1" dirty="0">
              <a:solidFill>
                <a:srgbClr val="434343"/>
              </a:solidFill>
            </a:endParaRPr>
          </a:p>
          <a:p>
            <a:pPr marL="0" lvl="0" indent="0" algn="l" rtl="0">
              <a:spcBef>
                <a:spcPts val="0"/>
              </a:spcBef>
              <a:spcAft>
                <a:spcPts val="0"/>
              </a:spcAft>
              <a:buNone/>
            </a:pPr>
            <a:endParaRPr sz="1500" b="1" dirty="0">
              <a:solidFill>
                <a:srgbClr val="434343"/>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b="1" dirty="0" err="1">
                <a:solidFill>
                  <a:srgbClr val="0B0080"/>
                </a:solidFill>
              </a:rPr>
              <a:t>Privacidad</a:t>
            </a:r>
            <a:r>
              <a:rPr lang="en-US" b="1" dirty="0">
                <a:solidFill>
                  <a:srgbClr val="0B0080"/>
                </a:solidFill>
              </a:rPr>
              <a:t> y </a:t>
            </a:r>
            <a:r>
              <a:rPr lang="en-US" b="1" dirty="0" err="1">
                <a:solidFill>
                  <a:srgbClr val="0B0080"/>
                </a:solidFill>
              </a:rPr>
              <a:t>Etica</a:t>
            </a:r>
            <a:r>
              <a:rPr lang="en-US" b="1" dirty="0">
                <a:solidFill>
                  <a:srgbClr val="0B0080"/>
                </a:solidFill>
              </a:rPr>
              <a:t> </a:t>
            </a:r>
            <a:r>
              <a:rPr lang="en-US" b="1" dirty="0" err="1">
                <a:solidFill>
                  <a:srgbClr val="0B0080"/>
                </a:solidFill>
              </a:rPr>
              <a:t>en</a:t>
            </a:r>
            <a:r>
              <a:rPr lang="en-US" b="1" dirty="0">
                <a:solidFill>
                  <a:srgbClr val="0B0080"/>
                </a:solidFill>
              </a:rPr>
              <a:t> Google</a:t>
            </a:r>
            <a:endParaRPr b="1" dirty="0">
              <a:solidFill>
                <a:srgbClr val="0B0080"/>
              </a:solidFill>
            </a:endParaRPr>
          </a:p>
        </p:txBody>
      </p:sp>
      <p:sp>
        <p:nvSpPr>
          <p:cNvPr id="194" name="Google Shape;19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indent="0">
              <a:buNone/>
            </a:pPr>
            <a:r>
              <a:rPr lang="es-AR" sz="2000" b="1" dirty="0"/>
              <a:t>En febrero 2025 cambio su Principios para la IA, eliminando la prohibición de desarrollo de armas, al igual que hizo </a:t>
            </a:r>
            <a:r>
              <a:rPr lang="es-AR" sz="2000" b="1" dirty="0" err="1"/>
              <a:t>OpenAI</a:t>
            </a:r>
            <a:r>
              <a:rPr lang="es-AR" sz="2000" b="1" dirty="0"/>
              <a:t> en enero 2024</a:t>
            </a:r>
            <a:r>
              <a:rPr lang="es-AR" sz="2000" dirty="0"/>
              <a:t>.</a:t>
            </a:r>
          </a:p>
          <a:p>
            <a:pPr marL="114300" indent="0">
              <a:buNone/>
            </a:pPr>
            <a:r>
              <a:rPr lang="es-AR" sz="2000" dirty="0">
                <a:hlinkClick r:id="rId3"/>
              </a:rPr>
              <a:t>https://www.xataka.com/robotica-e-ia/google-ha-actualizado-sus-principios-para-ia-ha-desaparecido-mencion-a-no-desarrollar-armas-esta-tecnologia</a:t>
            </a:r>
            <a:endParaRPr lang="es-AR" sz="2000" dirty="0"/>
          </a:p>
          <a:p>
            <a:pPr marL="114300" indent="0">
              <a:buNone/>
            </a:pPr>
            <a:endParaRPr lang="es-AR" b="1" dirty="0"/>
          </a:p>
        </p:txBody>
      </p:sp>
    </p:spTree>
    <p:extLst>
      <p:ext uri="{BB962C8B-B14F-4D97-AF65-F5344CB8AC3E}">
        <p14:creationId xmlns:p14="http://schemas.microsoft.com/office/powerpoint/2010/main" val="31187706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b="1" dirty="0" err="1">
                <a:solidFill>
                  <a:srgbClr val="0B0080"/>
                </a:solidFill>
              </a:rPr>
              <a:t>Privacidad</a:t>
            </a:r>
            <a:r>
              <a:rPr lang="en-US" b="1" dirty="0">
                <a:solidFill>
                  <a:srgbClr val="0B0080"/>
                </a:solidFill>
              </a:rPr>
              <a:t> y </a:t>
            </a:r>
            <a:r>
              <a:rPr lang="en-US" b="1" dirty="0" err="1">
                <a:solidFill>
                  <a:srgbClr val="0B0080"/>
                </a:solidFill>
              </a:rPr>
              <a:t>Etica</a:t>
            </a:r>
            <a:r>
              <a:rPr lang="en-US" b="1" dirty="0">
                <a:solidFill>
                  <a:srgbClr val="0B0080"/>
                </a:solidFill>
              </a:rPr>
              <a:t> </a:t>
            </a:r>
            <a:r>
              <a:rPr lang="en-US" b="1" dirty="0" err="1">
                <a:solidFill>
                  <a:srgbClr val="0B0080"/>
                </a:solidFill>
              </a:rPr>
              <a:t>en</a:t>
            </a:r>
            <a:r>
              <a:rPr lang="en-US" b="1" dirty="0">
                <a:solidFill>
                  <a:srgbClr val="0B0080"/>
                </a:solidFill>
              </a:rPr>
              <a:t> Meta </a:t>
            </a:r>
            <a:endParaRPr b="1" dirty="0">
              <a:solidFill>
                <a:srgbClr val="0B0080"/>
              </a:solidFill>
            </a:endParaRPr>
          </a:p>
        </p:txBody>
      </p:sp>
      <p:sp>
        <p:nvSpPr>
          <p:cNvPr id="194" name="Google Shape;19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indent="0">
              <a:buNone/>
            </a:pPr>
            <a:r>
              <a:rPr lang="es-AR" sz="2000" b="1" dirty="0"/>
              <a:t>El Modelo de Negocio de Meta</a:t>
            </a:r>
          </a:p>
          <a:p>
            <a:r>
              <a:rPr lang="es-AR" sz="2000" b="1" dirty="0"/>
              <a:t>Definición</a:t>
            </a:r>
            <a:r>
              <a:rPr lang="es-AR" sz="2000" dirty="0"/>
              <a:t>: Meta no solo es una red social; su modelo se basa en la </a:t>
            </a:r>
            <a:r>
              <a:rPr lang="es-AR" sz="2000" b="1" dirty="0"/>
              <a:t>publicidad de vigilancia</a:t>
            </a:r>
            <a:r>
              <a:rPr lang="es-AR" sz="2000" dirty="0"/>
              <a:t>.</a:t>
            </a:r>
          </a:p>
          <a:p>
            <a:pPr marL="114300" indent="0">
              <a:buNone/>
            </a:pPr>
            <a:r>
              <a:rPr lang="es-AR" sz="2000" dirty="0">
                <a:hlinkClick r:id="rId3"/>
              </a:rPr>
              <a:t>https://www.eff.org/deeplinks/2025/01/mad-meta-dont-let-them-collect-and-monetize-your-personal-data</a:t>
            </a:r>
            <a:endParaRPr lang="es-AR" sz="2000" dirty="0"/>
          </a:p>
          <a:p>
            <a:r>
              <a:rPr lang="es-AR" sz="2000" b="1" dirty="0"/>
              <a:t>Recolección de Datos</a:t>
            </a:r>
            <a:r>
              <a:rPr lang="es-AR" sz="2000" dirty="0"/>
              <a:t>: Meta recopila información personal a través de sus plataformas y también a través de millones de sitios web y aplicaciones externas.</a:t>
            </a:r>
          </a:p>
          <a:p>
            <a:r>
              <a:rPr lang="es-AR" sz="2000" dirty="0"/>
              <a:t>Un tercio de los sitios top 10.000 </a:t>
            </a:r>
            <a:r>
              <a:rPr lang="es-AR" sz="2000" dirty="0" err="1"/>
              <a:t>websites</a:t>
            </a:r>
            <a:r>
              <a:rPr lang="es-AR" sz="2000" dirty="0"/>
              <a:t> comparten con Meta</a:t>
            </a:r>
          </a:p>
          <a:p>
            <a:pPr marL="114300" indent="0">
              <a:buNone/>
            </a:pPr>
            <a:endParaRPr lang="es-AR" b="1" dirty="0"/>
          </a:p>
        </p:txBody>
      </p:sp>
    </p:spTree>
    <p:extLst>
      <p:ext uri="{BB962C8B-B14F-4D97-AF65-F5344CB8AC3E}">
        <p14:creationId xmlns:p14="http://schemas.microsoft.com/office/powerpoint/2010/main" val="10743485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b="1" dirty="0" err="1">
                <a:solidFill>
                  <a:srgbClr val="0B0080"/>
                </a:solidFill>
              </a:rPr>
              <a:t>Privacidad</a:t>
            </a:r>
            <a:r>
              <a:rPr lang="en-US" b="1" dirty="0">
                <a:solidFill>
                  <a:srgbClr val="0B0080"/>
                </a:solidFill>
              </a:rPr>
              <a:t> y </a:t>
            </a:r>
            <a:r>
              <a:rPr lang="en-US" b="1" dirty="0" err="1">
                <a:solidFill>
                  <a:srgbClr val="0B0080"/>
                </a:solidFill>
              </a:rPr>
              <a:t>Etica</a:t>
            </a:r>
            <a:r>
              <a:rPr lang="en-US" b="1" dirty="0">
                <a:solidFill>
                  <a:srgbClr val="0B0080"/>
                </a:solidFill>
              </a:rPr>
              <a:t> </a:t>
            </a:r>
            <a:r>
              <a:rPr lang="en-US" b="1" dirty="0" err="1">
                <a:solidFill>
                  <a:srgbClr val="0B0080"/>
                </a:solidFill>
              </a:rPr>
              <a:t>en</a:t>
            </a:r>
            <a:r>
              <a:rPr lang="en-US" b="1" dirty="0">
                <a:solidFill>
                  <a:srgbClr val="0B0080"/>
                </a:solidFill>
              </a:rPr>
              <a:t> Meta cont.</a:t>
            </a:r>
            <a:endParaRPr b="1" dirty="0">
              <a:solidFill>
                <a:srgbClr val="0B0080"/>
              </a:solidFill>
            </a:endParaRPr>
          </a:p>
        </p:txBody>
      </p:sp>
      <p:sp>
        <p:nvSpPr>
          <p:cNvPr id="194" name="Google Shape;19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s-AR" sz="2000" b="1" dirty="0"/>
              <a:t>Seguimiento Extensivo</a:t>
            </a:r>
            <a:r>
              <a:rPr lang="es-AR" sz="2000" dirty="0"/>
              <a:t>: Meta monitoriza el comportamiento del usuario más allá de sus plataformas con píxeles de seguimiento </a:t>
            </a:r>
            <a:r>
              <a:rPr lang="es-AR" sz="2000" dirty="0" err="1"/>
              <a:t>etc</a:t>
            </a:r>
            <a:endParaRPr lang="es-AR" sz="2000" dirty="0"/>
          </a:p>
          <a:p>
            <a:r>
              <a:rPr lang="es-AR" sz="2000" b="1" dirty="0"/>
              <a:t>Recolección de Datos de No Usuarios</a:t>
            </a:r>
            <a:r>
              <a:rPr lang="es-AR" sz="2000" dirty="0"/>
              <a:t>: Meta ha admitido recolectar información sobre personas que no tienen cuentas</a:t>
            </a:r>
          </a:p>
          <a:p>
            <a:r>
              <a:rPr lang="es-AR" sz="2000" b="1" dirty="0"/>
              <a:t>Consentimiento Informado: </a:t>
            </a:r>
            <a:r>
              <a:rPr lang="es-AR" sz="2000" dirty="0"/>
              <a:t>Los usuarios a menudo no son plenamente conscientes del alcance del seguimiento ni del uso que se da a sus datos.</a:t>
            </a:r>
          </a:p>
          <a:p>
            <a:r>
              <a:rPr lang="es-AR" sz="2000" b="1" dirty="0"/>
              <a:t>Explotación Comercial: </a:t>
            </a:r>
            <a:r>
              <a:rPr lang="es-AR" sz="2000" dirty="0"/>
              <a:t>La monetización de datos personales sin un consentimiento claro es una violación ética que debe ser </a:t>
            </a:r>
            <a:r>
              <a:rPr lang="es-AR" sz="2000" dirty="0" err="1"/>
              <a:t>abordadann</a:t>
            </a:r>
            <a:endParaRPr lang="es-AR" sz="2000" dirty="0"/>
          </a:p>
          <a:p>
            <a:pPr marL="114300" indent="0">
              <a:buNone/>
            </a:pPr>
            <a:endParaRPr lang="es-AR" b="1" dirty="0"/>
          </a:p>
        </p:txBody>
      </p:sp>
    </p:spTree>
    <p:extLst>
      <p:ext uri="{BB962C8B-B14F-4D97-AF65-F5344CB8AC3E}">
        <p14:creationId xmlns:p14="http://schemas.microsoft.com/office/powerpoint/2010/main" val="1623870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b="1" dirty="0">
                <a:solidFill>
                  <a:srgbClr val="0B0080"/>
                </a:solidFill>
              </a:rPr>
              <a:t>Centro de </a:t>
            </a:r>
            <a:r>
              <a:rPr lang="en-US" b="1" dirty="0" err="1">
                <a:solidFill>
                  <a:srgbClr val="0B0080"/>
                </a:solidFill>
              </a:rPr>
              <a:t>Cuentas</a:t>
            </a:r>
            <a:r>
              <a:rPr lang="en-US" b="1" dirty="0">
                <a:solidFill>
                  <a:srgbClr val="0B0080"/>
                </a:solidFill>
              </a:rPr>
              <a:t> (Instagram o Facebook)</a:t>
            </a:r>
            <a:endParaRPr b="1" dirty="0">
              <a:solidFill>
                <a:srgbClr val="0B0080"/>
              </a:solidFill>
            </a:endParaRPr>
          </a:p>
        </p:txBody>
      </p:sp>
      <p:sp>
        <p:nvSpPr>
          <p:cNvPr id="194" name="Google Shape;19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r>
              <a:rPr lang="es-AR" dirty="0" err="1"/>
              <a:t>Deten</a:t>
            </a:r>
            <a:r>
              <a:rPr lang="es-AR" dirty="0"/>
              <a:t> a Meta de dirigir anuncios basados en datos que recopila sobre ti en otras aplicaciones y sitios web. Opción Preferencias de anuncios y luego  Administrar información: No, no quiero que mis anuncios sean más relevantes utilizando esta información + Confirmar</a:t>
            </a:r>
          </a:p>
          <a:p>
            <a:r>
              <a:rPr lang="es-AR" dirty="0"/>
              <a:t>Detén a Meta de usar tus datos (de Facebook e Instagram) para ayudar a los anunciantes a dirigirte en otras aplicaciones. Preferencias de anuncios+ Administrar </a:t>
            </a:r>
            <a:r>
              <a:rPr lang="es-AR" dirty="0" err="1"/>
              <a:t>información+Anuncios</a:t>
            </a:r>
            <a:r>
              <a:rPr lang="es-AR" dirty="0"/>
              <a:t> mostrados fuera de </a:t>
            </a:r>
            <a:r>
              <a:rPr lang="es-AR" dirty="0" err="1"/>
              <a:t>Meta+No</a:t>
            </a:r>
            <a:r>
              <a:rPr lang="es-AR" dirty="0"/>
              <a:t> </a:t>
            </a:r>
            <a:r>
              <a:rPr lang="es-AR" dirty="0" err="1"/>
              <a:t>permitido+X</a:t>
            </a:r>
            <a:endParaRPr lang="es-AR" dirty="0"/>
          </a:p>
          <a:p>
            <a:r>
              <a:rPr lang="es-AR" dirty="0"/>
              <a:t>Desconecta los datos que otras empresas comparten con Meta sobre ti desde tu cuenta. opción Tu información y permisos+ Tu actividad fuera de las tecnologías Meta+ Administrar actividad </a:t>
            </a:r>
            <a:r>
              <a:rPr lang="es-AR" dirty="0" err="1"/>
              <a:t>futura+Desconectar</a:t>
            </a:r>
            <a:r>
              <a:rPr lang="es-AR" dirty="0"/>
              <a:t> actividad futura+ Continuar+ Desconectar actividad futura… hasta 48hs tarda</a:t>
            </a:r>
          </a:p>
          <a:p>
            <a:endParaRPr lang="es-AR" dirty="0"/>
          </a:p>
          <a:p>
            <a:endParaRPr lang="es-AR" dirty="0"/>
          </a:p>
          <a:p>
            <a:pPr lvl="0"/>
            <a:endParaRPr lang="es-AR" dirty="0"/>
          </a:p>
          <a:p>
            <a:pPr marL="114300" indent="0">
              <a:buNone/>
            </a:pPr>
            <a:endParaRPr lang="es-AR" b="1" dirty="0"/>
          </a:p>
        </p:txBody>
      </p:sp>
    </p:spTree>
    <p:extLst>
      <p:ext uri="{BB962C8B-B14F-4D97-AF65-F5344CB8AC3E}">
        <p14:creationId xmlns:p14="http://schemas.microsoft.com/office/powerpoint/2010/main" val="3353336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lvl="0"/>
            <a:r>
              <a:rPr lang="en-US" b="1" dirty="0">
                <a:solidFill>
                  <a:srgbClr val="0B0080"/>
                </a:solidFill>
              </a:rPr>
              <a:t>Caso Netflix </a:t>
            </a:r>
            <a:r>
              <a:rPr lang="en-US" b="1" dirty="0" err="1">
                <a:solidFill>
                  <a:srgbClr val="0B0080"/>
                </a:solidFill>
              </a:rPr>
              <a:t>multa</a:t>
            </a:r>
            <a:r>
              <a:rPr lang="en-US" b="1" dirty="0">
                <a:solidFill>
                  <a:srgbClr val="0B0080"/>
                </a:solidFill>
              </a:rPr>
              <a:t>: €4,75 </a:t>
            </a:r>
            <a:r>
              <a:rPr lang="en-US" b="1" dirty="0" err="1">
                <a:solidFill>
                  <a:srgbClr val="0B0080"/>
                </a:solidFill>
              </a:rPr>
              <a:t>millones</a:t>
            </a:r>
            <a:r>
              <a:rPr lang="en-US" b="1" dirty="0">
                <a:solidFill>
                  <a:srgbClr val="0B0080"/>
                </a:solidFill>
              </a:rPr>
              <a:t> (</a:t>
            </a:r>
            <a:r>
              <a:rPr lang="en-US" b="1" dirty="0" err="1">
                <a:solidFill>
                  <a:srgbClr val="0B0080"/>
                </a:solidFill>
              </a:rPr>
              <a:t>paises</a:t>
            </a:r>
            <a:r>
              <a:rPr lang="en-US" b="1" dirty="0">
                <a:solidFill>
                  <a:srgbClr val="0B0080"/>
                </a:solidFill>
              </a:rPr>
              <a:t> </a:t>
            </a:r>
            <a:r>
              <a:rPr lang="en-US" b="1" dirty="0" err="1">
                <a:solidFill>
                  <a:srgbClr val="0B0080"/>
                </a:solidFill>
              </a:rPr>
              <a:t>bajos</a:t>
            </a:r>
            <a:r>
              <a:rPr lang="en-US" b="1" dirty="0">
                <a:solidFill>
                  <a:srgbClr val="0B0080"/>
                </a:solidFill>
              </a:rPr>
              <a:t>) </a:t>
            </a:r>
            <a:endParaRPr b="1" dirty="0">
              <a:solidFill>
                <a:srgbClr val="0B0080"/>
              </a:solidFill>
            </a:endParaRPr>
          </a:p>
        </p:txBody>
      </p:sp>
      <p:sp>
        <p:nvSpPr>
          <p:cNvPr id="194" name="Google Shape;194;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indent="0">
              <a:buNone/>
            </a:pPr>
            <a:r>
              <a:rPr lang="es-AR" sz="2400" b="1" dirty="0"/>
              <a:t>Falta de transparencia en el manejo de datos personales </a:t>
            </a:r>
          </a:p>
          <a:p>
            <a:pPr marL="114300" indent="0">
              <a:buNone/>
            </a:pPr>
            <a:r>
              <a:rPr lang="es-AR" b="1" dirty="0"/>
              <a:t>•  </a:t>
            </a:r>
            <a:r>
              <a:rPr lang="es-AR" sz="2400" b="1" dirty="0"/>
              <a:t>Declaración de privacidad poco clara</a:t>
            </a:r>
          </a:p>
          <a:p>
            <a:pPr marL="114300" indent="0">
              <a:buNone/>
            </a:pPr>
            <a:r>
              <a:rPr lang="es-AR" sz="2400" b="1" dirty="0"/>
              <a:t>•  Uso de datos no transparente: </a:t>
            </a:r>
          </a:p>
          <a:p>
            <a:pPr marL="114300" indent="0">
              <a:buNone/>
            </a:pPr>
            <a:r>
              <a:rPr lang="es-AR" sz="2400" b="1" dirty="0"/>
              <a:t>•  Compartición de datos con terceros: </a:t>
            </a:r>
          </a:p>
          <a:p>
            <a:pPr marL="114300" indent="0">
              <a:buNone/>
            </a:pPr>
            <a:r>
              <a:rPr lang="es-AR" sz="2400" b="1" dirty="0"/>
              <a:t>•  Retención de datos: </a:t>
            </a:r>
          </a:p>
          <a:p>
            <a:pPr marL="114300" indent="0">
              <a:buNone/>
            </a:pPr>
            <a:r>
              <a:rPr lang="es-AR" sz="2400" b="1" dirty="0"/>
              <a:t>•  Transferencias internacionales de datos</a:t>
            </a:r>
          </a:p>
          <a:p>
            <a:pPr marL="114300" indent="0">
              <a:buNone/>
            </a:pPr>
            <a:r>
              <a:rPr lang="es-AR" sz="2400" b="1" dirty="0"/>
              <a:t>•  Respuestas incompletas a solicitudes de usuarios</a:t>
            </a:r>
            <a:r>
              <a:rPr lang="es-AR" b="1" dirty="0"/>
              <a:t>: </a:t>
            </a:r>
          </a:p>
        </p:txBody>
      </p:sp>
    </p:spTree>
    <p:extLst>
      <p:ext uri="{BB962C8B-B14F-4D97-AF65-F5344CB8AC3E}">
        <p14:creationId xmlns:p14="http://schemas.microsoft.com/office/powerpoint/2010/main" val="15960229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dirty="0">
                <a:solidFill>
                  <a:srgbClr val="0B0080"/>
                </a:solidFill>
              </a:rPr>
              <a:t>Cuando sabe tu auto de ti…</a:t>
            </a:r>
            <a:endParaRPr b="1" dirty="0">
              <a:solidFill>
                <a:srgbClr val="0B0080"/>
              </a:solidFill>
            </a:endParaRPr>
          </a:p>
        </p:txBody>
      </p:sp>
      <p:sp>
        <p:nvSpPr>
          <p:cNvPr id="206" name="Google Shape;206;p35"/>
          <p:cNvSpPr txBox="1"/>
          <p:nvPr/>
        </p:nvSpPr>
        <p:spPr>
          <a:xfrm>
            <a:off x="311700" y="1017725"/>
            <a:ext cx="8520600" cy="3416400"/>
          </a:xfrm>
          <a:prstGeom prst="rect">
            <a:avLst/>
          </a:prstGeom>
          <a:noFill/>
          <a:ln>
            <a:noFill/>
          </a:ln>
        </p:spPr>
        <p:txBody>
          <a:bodyPr spcFirstLastPara="1" wrap="square" lIns="91425" tIns="91425" rIns="91425" bIns="91425" anchor="t" anchorCtr="0">
            <a:noAutofit/>
          </a:bodyPr>
          <a:lstStyle/>
          <a:p>
            <a:pPr lvl="0">
              <a:lnSpc>
                <a:spcPct val="115000"/>
              </a:lnSpc>
            </a:pPr>
            <a:r>
              <a:rPr lang="es-ES" sz="1800" dirty="0"/>
              <a:t>Un vehículo típico puede tener más de 200 sensores que generan 4 TB de datos. Los sensores incluyen datos de diagnóstico para monitorear el rendimiento del motor y los sistemas de percepción utilizados para detectar si un automóvil está en el punto ciego. Los sistemas de </a:t>
            </a:r>
            <a:r>
              <a:rPr lang="es-ES" sz="1800" dirty="0" err="1"/>
              <a:t>infoentretenimiento</a:t>
            </a:r>
            <a:r>
              <a:rPr lang="es-ES" sz="1800" dirty="0"/>
              <a:t> que se conectan pueden almacenar información sobre las tiendas que visitó, las rutas que condujo y las personas a las que llamó. </a:t>
            </a:r>
          </a:p>
          <a:p>
            <a:pPr marL="114300" lvl="0">
              <a:lnSpc>
                <a:spcPct val="115000"/>
              </a:lnSpc>
              <a:spcBef>
                <a:spcPts val="1600"/>
              </a:spcBef>
              <a:buClr>
                <a:schemeClr val="dk1"/>
              </a:buClr>
              <a:buSzPts val="1800"/>
            </a:pPr>
            <a:r>
              <a:rPr lang="en-US" sz="1800" dirty="0">
                <a:solidFill>
                  <a:schemeClr val="dk1"/>
                </a:solidFill>
                <a:hlinkClick r:id="rId3"/>
              </a:rPr>
              <a:t>https://transmitter.ieee.org/what-does-your-car-know-about-you/</a:t>
            </a:r>
            <a:endParaRPr lang="en-US" sz="1800" dirty="0">
              <a:solidFill>
                <a:schemeClr val="dk1"/>
              </a:solidFill>
            </a:endParaRPr>
          </a:p>
          <a:p>
            <a:pPr marL="114300" lvl="0">
              <a:lnSpc>
                <a:spcPct val="115000"/>
              </a:lnSpc>
              <a:spcBef>
                <a:spcPts val="1600"/>
              </a:spcBef>
              <a:buClr>
                <a:schemeClr val="dk1"/>
              </a:buClr>
              <a:buSzPts val="1800"/>
            </a:pPr>
            <a:r>
              <a:rPr lang="es-ES" sz="1800" dirty="0"/>
              <a:t>Los automóviles recopilan información sobre conductores y pasajeros a través de sistemas de monitoreo de conductores (DMS). Se han desarrollado para reducir los accidentes de tráfico causados ​​por conducción distraída, bajo los efectos del alcohol o con sueño. Los reguladores exigen cada vez más algunas de las características de los sistemas de seguimiento del conductor para los coches nuevos. Los componentes del sistema incluyen: Cámaras orientadas al conductor para controlar la atención y la fatiga del conductor Monitores de frecuencia cardíaca instalados en volantes, similares a los que se encuentran en una máquina de ejercicios en el gimnasio. Esa información se puede utilizar para determinar los niveles de fatiga mediante algoritmos complicados. Los sensores de presión en los asientos y los dispositivos de infrarrojos pueden detectar la cantidad de personas en el automóvil. Estos sistemas pueden utilizarse para recordar a los padres que no dejen a los niños en el asiento trasero Se pueden utilizar sensores de huellas dactilares para evitar el uso no autorizado</a:t>
            </a:r>
            <a:endParaRPr sz="1800" dirty="0">
              <a:solidFill>
                <a:schemeClr val="lt1"/>
              </a:solidFill>
            </a:endParaRPr>
          </a:p>
        </p:txBody>
      </p:sp>
    </p:spTree>
    <p:extLst>
      <p:ext uri="{BB962C8B-B14F-4D97-AF65-F5344CB8AC3E}">
        <p14:creationId xmlns:p14="http://schemas.microsoft.com/office/powerpoint/2010/main" val="35866670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dirty="0">
                <a:solidFill>
                  <a:srgbClr val="0B0080"/>
                </a:solidFill>
              </a:rPr>
              <a:t>Cuando sabe tu auto de ti…</a:t>
            </a:r>
            <a:endParaRPr b="1" dirty="0">
              <a:solidFill>
                <a:srgbClr val="0B0080"/>
              </a:solidFill>
            </a:endParaRPr>
          </a:p>
        </p:txBody>
      </p:sp>
      <p:sp>
        <p:nvSpPr>
          <p:cNvPr id="206" name="Google Shape;206;p35"/>
          <p:cNvSpPr txBox="1"/>
          <p:nvPr/>
        </p:nvSpPr>
        <p:spPr>
          <a:xfrm>
            <a:off x="311700" y="802888"/>
            <a:ext cx="8520600" cy="3631237"/>
          </a:xfrm>
          <a:prstGeom prst="rect">
            <a:avLst/>
          </a:prstGeom>
          <a:noFill/>
          <a:ln>
            <a:noFill/>
          </a:ln>
        </p:spPr>
        <p:txBody>
          <a:bodyPr spcFirstLastPara="1" wrap="square" lIns="91425" tIns="91425" rIns="91425" bIns="91425" anchor="t" anchorCtr="0">
            <a:noAutofit/>
          </a:bodyPr>
          <a:lstStyle/>
          <a:p>
            <a:pPr marL="114300" lvl="0">
              <a:lnSpc>
                <a:spcPct val="115000"/>
              </a:lnSpc>
              <a:spcBef>
                <a:spcPts val="1600"/>
              </a:spcBef>
              <a:buClr>
                <a:schemeClr val="dk1"/>
              </a:buClr>
              <a:buSzPts val="1800"/>
            </a:pPr>
            <a:r>
              <a:rPr lang="es-ES" sz="1700" dirty="0"/>
              <a:t>Los automóviles recopilan información sobre conductores y pasajeros a través de </a:t>
            </a:r>
            <a:r>
              <a:rPr lang="es-ES" sz="1700" u="sng" dirty="0"/>
              <a:t>sistemas de monitoreo de conductores</a:t>
            </a:r>
            <a:r>
              <a:rPr lang="es-ES" sz="1700" dirty="0"/>
              <a:t> (DMS). Se han desarrollado para reducir los accidentes de tráfico causados ​​por </a:t>
            </a:r>
            <a:r>
              <a:rPr lang="es-ES" sz="1700" u="sng" dirty="0"/>
              <a:t>conducción distraída</a:t>
            </a:r>
            <a:r>
              <a:rPr lang="es-ES" sz="1700" dirty="0"/>
              <a:t>, bajo los efectos del alcohol o con sueño. Los reguladores exigen cada vez más características de seguimiento del conductor para los coches nuevos. Los componentes del sistema incluyen: </a:t>
            </a:r>
            <a:r>
              <a:rPr lang="es-ES" sz="1700" u="sng" dirty="0"/>
              <a:t>Cámaras orientadas al conductor </a:t>
            </a:r>
            <a:r>
              <a:rPr lang="es-ES" sz="1700" dirty="0"/>
              <a:t>para controlar la atención y la fatiga del conductor </a:t>
            </a:r>
            <a:r>
              <a:rPr lang="es-ES" sz="1700" u="sng" dirty="0"/>
              <a:t>Monitores de frecuencia cardíaca </a:t>
            </a:r>
            <a:r>
              <a:rPr lang="es-ES" sz="1700" dirty="0"/>
              <a:t>instalados en volantes, similares a los que se encuentran en una máquina de ejercicios en el gimnasio. </a:t>
            </a:r>
            <a:r>
              <a:rPr lang="es-ES" sz="1700" u="sng" dirty="0"/>
              <a:t>Los sensores de presión en los asientos </a:t>
            </a:r>
            <a:r>
              <a:rPr lang="es-ES" sz="1700" dirty="0"/>
              <a:t>y los dispositivos de infrarrojos pueden detectar la cantidad de personas en el automóvil. Estos sistemas pueden utilizarse para recordar a los padres que no dejen a los niños en el asiento trasero Se pueden utilizar sensores de </a:t>
            </a:r>
            <a:r>
              <a:rPr lang="es-ES" sz="1700" u="sng" dirty="0"/>
              <a:t>huellas dactilares</a:t>
            </a:r>
            <a:r>
              <a:rPr lang="es-ES" sz="1700" dirty="0"/>
              <a:t> para evitar el uso no autorizado</a:t>
            </a:r>
            <a:endParaRPr sz="1700" dirty="0">
              <a:solidFill>
                <a:schemeClr val="lt1"/>
              </a:solidFill>
            </a:endParaRPr>
          </a:p>
        </p:txBody>
      </p:sp>
    </p:spTree>
    <p:extLst>
      <p:ext uri="{BB962C8B-B14F-4D97-AF65-F5344CB8AC3E}">
        <p14:creationId xmlns:p14="http://schemas.microsoft.com/office/powerpoint/2010/main" val="39244175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0B0080"/>
                </a:solidFill>
              </a:rPr>
              <a:t>Información sensible y amenazas en la red</a:t>
            </a:r>
            <a:endParaRPr b="1">
              <a:solidFill>
                <a:srgbClr val="0B0080"/>
              </a:solidFill>
            </a:endParaRPr>
          </a:p>
        </p:txBody>
      </p:sp>
      <p:sp>
        <p:nvSpPr>
          <p:cNvPr id="214" name="Google Shape;214;p36"/>
          <p:cNvSpPr txBox="1">
            <a:spLocks noGrp="1"/>
          </p:cNvSpPr>
          <p:nvPr>
            <p:ph type="body" idx="1"/>
          </p:nvPr>
        </p:nvSpPr>
        <p:spPr>
          <a:xfrm>
            <a:off x="416311" y="1122739"/>
            <a:ext cx="8998951"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dk1"/>
                </a:solidFill>
              </a:rPr>
              <a:t>Al usar los sitios, aplicaciones y recursos que nos brinda Internet, nos exponemos a diferentes situaciones de riesgo. </a:t>
            </a:r>
            <a:endParaRPr dirty="0">
              <a:solidFill>
                <a:schemeClr val="dk1"/>
              </a:solidFill>
            </a:endParaRPr>
          </a:p>
          <a:p>
            <a:pPr marL="0" lvl="0" indent="0" algn="l" rtl="0">
              <a:spcBef>
                <a:spcPts val="0"/>
              </a:spcBef>
              <a:spcAft>
                <a:spcPts val="0"/>
              </a:spcAft>
              <a:buNone/>
            </a:pPr>
            <a:r>
              <a:rPr lang="es" dirty="0">
                <a:solidFill>
                  <a:schemeClr val="dk1"/>
                </a:solidFill>
              </a:rPr>
              <a:t>Es habitual que publiquemos información que, en caso de caer en manos desconocidas, puede ser usada en nuestra contra. </a:t>
            </a:r>
            <a:endParaRPr dirty="0">
              <a:solidFill>
                <a:schemeClr val="dk1"/>
              </a:solidFill>
            </a:endParaRPr>
          </a:p>
          <a:p>
            <a:pPr marL="0" lvl="0" indent="0" algn="l" rtl="0">
              <a:spcBef>
                <a:spcPts val="0"/>
              </a:spcBef>
              <a:spcAft>
                <a:spcPts val="0"/>
              </a:spcAft>
              <a:buNone/>
            </a:pPr>
            <a:endParaRPr dirty="0">
              <a:solidFill>
                <a:schemeClr val="dk1"/>
              </a:solidFill>
            </a:endParaRPr>
          </a:p>
          <a:p>
            <a:pPr marL="457200" lvl="0" indent="-342900" algn="l" rtl="0">
              <a:spcBef>
                <a:spcPts val="0"/>
              </a:spcBef>
              <a:spcAft>
                <a:spcPts val="0"/>
              </a:spcAft>
              <a:buClr>
                <a:schemeClr val="dk1"/>
              </a:buClr>
              <a:buSzPts val="1800"/>
              <a:buChar char="●"/>
            </a:pPr>
            <a:r>
              <a:rPr lang="es" dirty="0">
                <a:solidFill>
                  <a:schemeClr val="dk1"/>
                </a:solidFill>
              </a:rPr>
              <a:t>¿Qué tipo de información suelen publicar en redes sociales?</a:t>
            </a:r>
            <a:endParaRPr dirty="0">
              <a:solidFill>
                <a:schemeClr val="dk1"/>
              </a:solidFill>
            </a:endParaRPr>
          </a:p>
          <a:p>
            <a:pPr marL="457200" lvl="0" indent="-342900" algn="l" rtl="0">
              <a:spcBef>
                <a:spcPts val="0"/>
              </a:spcBef>
              <a:spcAft>
                <a:spcPts val="0"/>
              </a:spcAft>
              <a:buClr>
                <a:schemeClr val="dk1"/>
              </a:buClr>
              <a:buSzPts val="1800"/>
              <a:buChar char="●"/>
            </a:pPr>
            <a:r>
              <a:rPr lang="es" dirty="0">
                <a:solidFill>
                  <a:schemeClr val="dk1"/>
                </a:solidFill>
              </a:rPr>
              <a:t>¿Saben qué ocurre con la información que volcamos en Internet y en particular en redes sociales?:</a:t>
            </a:r>
            <a:endParaRPr dirty="0">
              <a:solidFill>
                <a:schemeClr val="dk1"/>
              </a:solidFill>
            </a:endParaRPr>
          </a:p>
          <a:p>
            <a:pPr marL="914400" lvl="1" indent="-342900" algn="l" rtl="0">
              <a:spcBef>
                <a:spcPts val="0"/>
              </a:spcBef>
              <a:spcAft>
                <a:spcPts val="0"/>
              </a:spcAft>
              <a:buClr>
                <a:schemeClr val="dk1"/>
              </a:buClr>
              <a:buSzPts val="1800"/>
              <a:buChar char="○"/>
            </a:pPr>
            <a:r>
              <a:rPr lang="es" sz="1800" dirty="0">
                <a:solidFill>
                  <a:schemeClr val="dk1"/>
                </a:solidFill>
              </a:rPr>
              <a:t>¿Quiénes pueden verla?</a:t>
            </a:r>
            <a:endParaRPr sz="1800" dirty="0">
              <a:solidFill>
                <a:schemeClr val="dk1"/>
              </a:solidFill>
            </a:endParaRPr>
          </a:p>
          <a:p>
            <a:pPr marL="914400" lvl="1" indent="-342900" algn="l" rtl="0">
              <a:spcBef>
                <a:spcPts val="0"/>
              </a:spcBef>
              <a:spcAft>
                <a:spcPts val="0"/>
              </a:spcAft>
              <a:buClr>
                <a:schemeClr val="dk1"/>
              </a:buClr>
              <a:buSzPts val="1800"/>
              <a:buChar char="○"/>
            </a:pPr>
            <a:r>
              <a:rPr lang="es" sz="1800" dirty="0">
                <a:solidFill>
                  <a:schemeClr val="dk1"/>
                </a:solidFill>
              </a:rPr>
              <a:t>¿Dónde reside?</a:t>
            </a:r>
            <a:endParaRPr sz="1800" dirty="0">
              <a:solidFill>
                <a:schemeClr val="dk1"/>
              </a:solidFill>
            </a:endParaRPr>
          </a:p>
          <a:p>
            <a:pPr marL="914400" lvl="1" indent="-342900" algn="l" rtl="0">
              <a:spcBef>
                <a:spcPts val="0"/>
              </a:spcBef>
              <a:spcAft>
                <a:spcPts val="0"/>
              </a:spcAft>
              <a:buClr>
                <a:schemeClr val="lt1"/>
              </a:buClr>
              <a:buSzPts val="1800"/>
              <a:buChar char="○"/>
            </a:pPr>
            <a:r>
              <a:rPr lang="es" sz="1800" dirty="0">
                <a:solidFill>
                  <a:schemeClr val="dk1"/>
                </a:solidFill>
              </a:rPr>
              <a:t>¿Una vez que publicada se </a:t>
            </a:r>
            <a:r>
              <a:rPr lang="es" sz="1800" dirty="0">
                <a:solidFill>
                  <a:schemeClr val="tx1"/>
                </a:solidFill>
              </a:rPr>
              <a:t>puede borrar?</a:t>
            </a:r>
            <a:endParaRPr sz="1800" dirty="0">
              <a:solidFill>
                <a:schemeClr val="tx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dirty="0">
                <a:solidFill>
                  <a:srgbClr val="0B0080"/>
                </a:solidFill>
              </a:rPr>
              <a:t>Legislacion de Privacidad GDPR</a:t>
            </a:r>
            <a:endParaRPr b="1" dirty="0">
              <a:solidFill>
                <a:srgbClr val="0B0080"/>
              </a:solidFill>
            </a:endParaRPr>
          </a:p>
        </p:txBody>
      </p:sp>
      <p:sp>
        <p:nvSpPr>
          <p:cNvPr id="214" name="Google Shape;214;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a:buNone/>
            </a:pPr>
            <a:r>
              <a:rPr lang="es-ES" dirty="0">
                <a:solidFill>
                  <a:schemeClr val="dk1"/>
                </a:solidFill>
              </a:rPr>
              <a:t>Principios del RGPD </a:t>
            </a:r>
          </a:p>
          <a:p>
            <a:pPr marL="285750" indent="-285750" algn="l"/>
            <a:r>
              <a:rPr lang="es-ES" sz="1600" dirty="0">
                <a:solidFill>
                  <a:schemeClr val="dk1"/>
                </a:solidFill>
              </a:rPr>
              <a:t>Legalidad, Equidad y Transparencia; </a:t>
            </a:r>
          </a:p>
          <a:p>
            <a:pPr marL="285750" indent="-285750" algn="l"/>
            <a:r>
              <a:rPr lang="es-ES" sz="1600" dirty="0">
                <a:solidFill>
                  <a:schemeClr val="dk1"/>
                </a:solidFill>
              </a:rPr>
              <a:t>Limitación de propósito; </a:t>
            </a:r>
          </a:p>
          <a:p>
            <a:pPr marL="285750" indent="-285750" algn="l"/>
            <a:r>
              <a:rPr lang="es-ES" sz="1600" dirty="0">
                <a:solidFill>
                  <a:schemeClr val="dk1"/>
                </a:solidFill>
              </a:rPr>
              <a:t>Minimización de datos; </a:t>
            </a:r>
          </a:p>
          <a:p>
            <a:pPr marL="285750" indent="-285750" algn="l"/>
            <a:r>
              <a:rPr lang="es-ES" sz="1600" dirty="0">
                <a:solidFill>
                  <a:schemeClr val="dk1"/>
                </a:solidFill>
              </a:rPr>
              <a:t>Exactitud; </a:t>
            </a:r>
          </a:p>
          <a:p>
            <a:pPr marL="285750" indent="-285750" algn="l"/>
            <a:r>
              <a:rPr lang="es-ES" sz="1600" dirty="0">
                <a:solidFill>
                  <a:schemeClr val="dk1"/>
                </a:solidFill>
              </a:rPr>
              <a:t>limitaciones de almacenamiento; </a:t>
            </a:r>
          </a:p>
          <a:p>
            <a:pPr marL="285750" indent="-285750" algn="l"/>
            <a:r>
              <a:rPr lang="es-ES" sz="1600" dirty="0">
                <a:solidFill>
                  <a:schemeClr val="dk1"/>
                </a:solidFill>
              </a:rPr>
              <a:t>Integridad y Confidencialidad;</a:t>
            </a:r>
          </a:p>
          <a:p>
            <a:pPr marL="285750" indent="-285750" algn="l"/>
            <a:r>
              <a:rPr lang="es-ES" sz="1600" dirty="0">
                <a:solidFill>
                  <a:schemeClr val="dk1"/>
                </a:solidFill>
              </a:rPr>
              <a:t>Responsabilidad.</a:t>
            </a:r>
          </a:p>
          <a:p>
            <a:pPr marL="0" indent="0" algn="l">
              <a:buNone/>
            </a:pPr>
            <a:endParaRPr sz="1600" dirty="0">
              <a:solidFill>
                <a:schemeClr val="dk1"/>
              </a:solidFill>
            </a:endParaRPr>
          </a:p>
          <a:p>
            <a:pPr marL="114300" indent="0">
              <a:buNone/>
            </a:pPr>
            <a:r>
              <a:rPr lang="en-US" b="1" dirty="0">
                <a:hlinkClick r:id="rId3"/>
              </a:rPr>
              <a:t>https://www.cyberpilot.io/cyberpilot-blog/data-protection-principles-the-7-principles-of-gdpr-explained/</a:t>
            </a:r>
            <a:endParaRPr lang="en-US" b="1" dirty="0"/>
          </a:p>
          <a:p>
            <a:pPr marL="114300" indent="0">
              <a:buNone/>
            </a:pPr>
            <a:endParaRPr sz="1800" dirty="0">
              <a:solidFill>
                <a:schemeClr val="lt1"/>
              </a:solidFill>
            </a:endParaRPr>
          </a:p>
        </p:txBody>
      </p:sp>
    </p:spTree>
    <p:extLst>
      <p:ext uri="{BB962C8B-B14F-4D97-AF65-F5344CB8AC3E}">
        <p14:creationId xmlns:p14="http://schemas.microsoft.com/office/powerpoint/2010/main" val="19794982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dirty="0">
                <a:solidFill>
                  <a:srgbClr val="0B0080"/>
                </a:solidFill>
              </a:rPr>
              <a:t>Legislacion de Privacidad GDPR</a:t>
            </a:r>
            <a:endParaRPr b="1" dirty="0">
              <a:solidFill>
                <a:srgbClr val="0B0080"/>
              </a:solidFill>
            </a:endParaRPr>
          </a:p>
        </p:txBody>
      </p:sp>
      <p:sp>
        <p:nvSpPr>
          <p:cNvPr id="214" name="Google Shape;214;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indent="0">
              <a:buNone/>
            </a:pPr>
            <a:endParaRPr sz="1800" dirty="0">
              <a:solidFill>
                <a:schemeClr val="lt1"/>
              </a:solidFill>
            </a:endParaRPr>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859" y="1152475"/>
            <a:ext cx="5227365" cy="3416400"/>
          </a:xfrm>
          <a:prstGeom prst="rect">
            <a:avLst/>
          </a:prstGeom>
        </p:spPr>
      </p:pic>
    </p:spTree>
    <p:extLst>
      <p:ext uri="{BB962C8B-B14F-4D97-AF65-F5344CB8AC3E}">
        <p14:creationId xmlns:p14="http://schemas.microsoft.com/office/powerpoint/2010/main" val="1737619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674EA7"/>
                </a:solidFill>
              </a:rPr>
              <a:t>Seguridad de la información</a:t>
            </a:r>
            <a:endParaRPr b="1">
              <a:solidFill>
                <a:srgbClr val="674EA7"/>
              </a:solidFill>
            </a:endParaRPr>
          </a:p>
        </p:txBody>
      </p:sp>
      <p:sp>
        <p:nvSpPr>
          <p:cNvPr id="75" name="Google Shape;75;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a:t>https://www.youtube.com/watch?v=m7bnF7XkqnU</a:t>
            </a:r>
            <a:endParaRPr/>
          </a:p>
        </p:txBody>
      </p:sp>
      <p:pic>
        <p:nvPicPr>
          <p:cNvPr id="76" name="Google Shape;76;p16"/>
          <p:cNvPicPr preferRelativeResize="0"/>
          <p:nvPr/>
        </p:nvPicPr>
        <p:blipFill>
          <a:blip r:embed="rId3">
            <a:alphaModFix/>
          </a:blip>
          <a:stretch>
            <a:fillRect/>
          </a:stretch>
        </p:blipFill>
        <p:spPr>
          <a:xfrm>
            <a:off x="1156425" y="1761175"/>
            <a:ext cx="4204100" cy="2411200"/>
          </a:xfrm>
          <a:prstGeom prst="rect">
            <a:avLst/>
          </a:prstGeom>
          <a:noFill/>
          <a:ln>
            <a:noFill/>
          </a:ln>
        </p:spPr>
      </p:pic>
      <p:pic>
        <p:nvPicPr>
          <p:cNvPr id="77" name="Google Shape;77;p16"/>
          <p:cNvPicPr preferRelativeResize="0"/>
          <p:nvPr/>
        </p:nvPicPr>
        <p:blipFill>
          <a:blip r:embed="rId4">
            <a:alphaModFix/>
          </a:blip>
          <a:stretch>
            <a:fillRect/>
          </a:stretch>
        </p:blipFill>
        <p:spPr>
          <a:xfrm>
            <a:off x="5360527" y="3879949"/>
            <a:ext cx="1850672" cy="5727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dirty="0">
                <a:solidFill>
                  <a:srgbClr val="0B0080"/>
                </a:solidFill>
              </a:rPr>
              <a:t>Legislacion de Privacidad GDPR</a:t>
            </a:r>
            <a:endParaRPr b="1" dirty="0">
              <a:solidFill>
                <a:srgbClr val="0B0080"/>
              </a:solidFill>
            </a:endParaRPr>
          </a:p>
        </p:txBody>
      </p:sp>
      <p:sp>
        <p:nvSpPr>
          <p:cNvPr id="214" name="Google Shape;214;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114300" indent="0">
              <a:buNone/>
            </a:pPr>
            <a:r>
              <a:rPr lang="en-US" b="1" dirty="0"/>
              <a:t>How can I demonstrate that my </a:t>
            </a:r>
            <a:r>
              <a:rPr lang="en-US" b="1" dirty="0" err="1"/>
              <a:t>organisation</a:t>
            </a:r>
            <a:r>
              <a:rPr lang="en-US" b="1" dirty="0"/>
              <a:t> is compliant with the GDPR?</a:t>
            </a:r>
          </a:p>
          <a:p>
            <a:pPr marL="114300" indent="0">
              <a:buNone/>
            </a:pPr>
            <a:r>
              <a:rPr lang="en-US" dirty="0">
                <a:solidFill>
                  <a:schemeClr val="lt1"/>
                </a:solidFill>
                <a:hlinkClick r:id="rId3"/>
              </a:rPr>
              <a:t>https://commission.europa.eu/law/law-topic/data-protection/reform/rules-business-and-organisations/obligations/how-can-i-demonstrate-my-organisation-compliant-gdpr_en</a:t>
            </a:r>
            <a:endParaRPr lang="en-US" dirty="0">
              <a:solidFill>
                <a:schemeClr val="lt1"/>
              </a:solidFill>
            </a:endParaRPr>
          </a:p>
          <a:p>
            <a:pPr marL="114300" indent="0">
              <a:buNone/>
            </a:pPr>
            <a:r>
              <a:rPr lang="en-US" b="1" dirty="0"/>
              <a:t>Software for GDPR compliance</a:t>
            </a:r>
          </a:p>
          <a:p>
            <a:pPr marL="114300" indent="0">
              <a:buNone/>
            </a:pPr>
            <a:r>
              <a:rPr lang="en-US" dirty="0"/>
              <a:t>Data Flow Mapping Tool</a:t>
            </a:r>
          </a:p>
          <a:p>
            <a:pPr marL="114300" indent="0">
              <a:buNone/>
            </a:pPr>
            <a:r>
              <a:rPr lang="en-US" dirty="0">
                <a:solidFill>
                  <a:schemeClr val="tx1"/>
                </a:solidFill>
              </a:rPr>
              <a:t>DPIA  Tool (data protection impact assessment) </a:t>
            </a:r>
          </a:p>
          <a:p>
            <a:pPr marL="114300" indent="0">
              <a:buNone/>
            </a:pPr>
            <a:r>
              <a:rPr lang="es-AR" dirty="0">
                <a:solidFill>
                  <a:schemeClr val="tx1"/>
                </a:solidFill>
              </a:rPr>
              <a:t>GDPR Manager</a:t>
            </a:r>
          </a:p>
          <a:p>
            <a:pPr marL="114300" indent="0">
              <a:buNone/>
            </a:pPr>
            <a:r>
              <a:rPr lang="es-AR" dirty="0" err="1">
                <a:solidFill>
                  <a:schemeClr val="tx1"/>
                </a:solidFill>
              </a:rPr>
              <a:t>CyberComply</a:t>
            </a:r>
            <a:endParaRPr lang="es-AR" dirty="0">
              <a:solidFill>
                <a:schemeClr val="tx1"/>
              </a:solidFill>
            </a:endParaRPr>
          </a:p>
          <a:p>
            <a:pPr marL="114300" indent="0">
              <a:buNone/>
            </a:pPr>
            <a:r>
              <a:rPr lang="en-US" dirty="0">
                <a:solidFill>
                  <a:schemeClr val="lt1"/>
                </a:solidFill>
                <a:hlinkClick r:id="rId4"/>
              </a:rPr>
              <a:t>https://www.itgovernance.co.uk/gdpr-compliance-software</a:t>
            </a:r>
            <a:endParaRPr lang="en-US" dirty="0">
              <a:solidFill>
                <a:schemeClr val="lt1"/>
              </a:solidFill>
            </a:endParaRPr>
          </a:p>
          <a:p>
            <a:pPr marL="114300" indent="0">
              <a:buNone/>
            </a:pPr>
            <a:endParaRPr lang="en-US" dirty="0">
              <a:solidFill>
                <a:schemeClr val="lt1"/>
              </a:solidFill>
            </a:endParaRPr>
          </a:p>
          <a:p>
            <a:pPr marL="114300" indent="0">
              <a:buNone/>
            </a:pPr>
            <a:endParaRPr sz="1800" dirty="0">
              <a:solidFill>
                <a:schemeClr val="lt1"/>
              </a:solidFill>
            </a:endParaRPr>
          </a:p>
        </p:txBody>
      </p:sp>
    </p:spTree>
    <p:extLst>
      <p:ext uri="{BB962C8B-B14F-4D97-AF65-F5344CB8AC3E}">
        <p14:creationId xmlns:p14="http://schemas.microsoft.com/office/powerpoint/2010/main" val="14510103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013126-EC9B-4C28-B5B6-0469B4048FBA}"/>
              </a:ext>
            </a:extLst>
          </p:cNvPr>
          <p:cNvSpPr>
            <a:spLocks noGrp="1"/>
          </p:cNvSpPr>
          <p:nvPr>
            <p:ph type="title"/>
          </p:nvPr>
        </p:nvSpPr>
        <p:spPr/>
        <p:txBody>
          <a:bodyPr/>
          <a:lstStyle/>
          <a:p>
            <a:r>
              <a:rPr lang="es-AR" dirty="0" err="1"/>
              <a:t>Privacy</a:t>
            </a:r>
            <a:r>
              <a:rPr lang="es-AR" dirty="0"/>
              <a:t> </a:t>
            </a:r>
            <a:r>
              <a:rPr lang="es-AR" dirty="0" err="1"/>
              <a:t>Enhancing</a:t>
            </a:r>
            <a:r>
              <a:rPr lang="es-AR" dirty="0"/>
              <a:t> Technologies</a:t>
            </a:r>
          </a:p>
        </p:txBody>
      </p:sp>
      <p:sp>
        <p:nvSpPr>
          <p:cNvPr id="3" name="Marcador de texto 2">
            <a:extLst>
              <a:ext uri="{FF2B5EF4-FFF2-40B4-BE49-F238E27FC236}">
                <a16:creationId xmlns:a16="http://schemas.microsoft.com/office/drawing/2014/main" id="{6F7148A2-D618-47A8-97C6-F05E566F2FAB}"/>
              </a:ext>
            </a:extLst>
          </p:cNvPr>
          <p:cNvSpPr>
            <a:spLocks noGrp="1"/>
          </p:cNvSpPr>
          <p:nvPr>
            <p:ph type="body" idx="1"/>
          </p:nvPr>
        </p:nvSpPr>
        <p:spPr/>
        <p:txBody>
          <a:bodyPr/>
          <a:lstStyle/>
          <a:p>
            <a:pPr lvl="0"/>
            <a:r>
              <a:rPr lang="es-AR" dirty="0"/>
              <a:t>Las tecnologías PET (</a:t>
            </a:r>
            <a:r>
              <a:rPr lang="es-AR" dirty="0" err="1"/>
              <a:t>Privacy</a:t>
            </a:r>
            <a:r>
              <a:rPr lang="es-AR" dirty="0"/>
              <a:t> </a:t>
            </a:r>
            <a:r>
              <a:rPr lang="es-AR" dirty="0" err="1"/>
              <a:t>Enhancing</a:t>
            </a:r>
            <a:r>
              <a:rPr lang="es-AR" dirty="0"/>
              <a:t> Technologies) son un conjunto de medidas técnicas diseñadas para proteger la privacidad de los datos personales.</a:t>
            </a:r>
          </a:p>
          <a:p>
            <a:pPr lvl="0"/>
            <a:r>
              <a:rPr lang="es-AR" dirty="0"/>
              <a:t>Permiten el uso de datos sin comprometer la privacidad, eliminando o reduciendo la información personal y evitando el procesamiento innecesario.</a:t>
            </a:r>
          </a:p>
          <a:p>
            <a:pPr lvl="0"/>
            <a:r>
              <a:rPr lang="es-AR" dirty="0"/>
              <a:t>Facilitan la explotación de datos que de otro modo no podrían utilizarse, cumpliendo con la legislación vigente y manteniendo la funcionalidad del sistema.</a:t>
            </a:r>
          </a:p>
          <a:p>
            <a:pPr marL="114300" indent="0">
              <a:buNone/>
            </a:pPr>
            <a:r>
              <a:rPr lang="es-AR" dirty="0">
                <a:hlinkClick r:id="rId2"/>
              </a:rPr>
              <a:t>https://www.decentriq.com/article/what-are-privacy-enhancing-technologies</a:t>
            </a:r>
            <a:endParaRPr lang="es-AR" dirty="0"/>
          </a:p>
          <a:p>
            <a:pPr marL="114300" indent="0">
              <a:buNone/>
            </a:pPr>
            <a:endParaRPr lang="es-AR" dirty="0"/>
          </a:p>
        </p:txBody>
      </p:sp>
    </p:spTree>
    <p:extLst>
      <p:ext uri="{BB962C8B-B14F-4D97-AF65-F5344CB8AC3E}">
        <p14:creationId xmlns:p14="http://schemas.microsoft.com/office/powerpoint/2010/main" val="3435115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013126-EC9B-4C28-B5B6-0469B4048FBA}"/>
              </a:ext>
            </a:extLst>
          </p:cNvPr>
          <p:cNvSpPr>
            <a:spLocks noGrp="1"/>
          </p:cNvSpPr>
          <p:nvPr>
            <p:ph type="title"/>
          </p:nvPr>
        </p:nvSpPr>
        <p:spPr/>
        <p:txBody>
          <a:bodyPr/>
          <a:lstStyle/>
          <a:p>
            <a:r>
              <a:rPr lang="es-AR" dirty="0"/>
              <a:t>Relación entre Utilidad y Privacidad</a:t>
            </a:r>
          </a:p>
        </p:txBody>
      </p:sp>
      <p:sp>
        <p:nvSpPr>
          <p:cNvPr id="3" name="Marcador de texto 2">
            <a:extLst>
              <a:ext uri="{FF2B5EF4-FFF2-40B4-BE49-F238E27FC236}">
                <a16:creationId xmlns:a16="http://schemas.microsoft.com/office/drawing/2014/main" id="{6F7148A2-D618-47A8-97C6-F05E566F2FAB}"/>
              </a:ext>
            </a:extLst>
          </p:cNvPr>
          <p:cNvSpPr>
            <a:spLocks noGrp="1"/>
          </p:cNvSpPr>
          <p:nvPr>
            <p:ph type="body" idx="1"/>
          </p:nvPr>
        </p:nvSpPr>
        <p:spPr/>
        <p:txBody>
          <a:bodyPr/>
          <a:lstStyle/>
          <a:p>
            <a:pPr lvl="0"/>
            <a:r>
              <a:rPr lang="es-AR" sz="2000" b="1" dirty="0"/>
              <a:t>Compromiso entre Utilidad y Privacidad:</a:t>
            </a:r>
            <a:r>
              <a:rPr lang="es-AR" sz="2000" dirty="0"/>
              <a:t> </a:t>
            </a:r>
            <a:r>
              <a:rPr lang="es-AR" dirty="0"/>
              <a:t>A mayor protección de datos, menor utilidad; sin embargo, las tecnologías PET permiten alcanzar un equilibrio más favorable.</a:t>
            </a:r>
          </a:p>
          <a:p>
            <a:pPr lvl="0"/>
            <a:r>
              <a:rPr lang="en-US" sz="2000" b="1" dirty="0" err="1"/>
              <a:t>Técnicas</a:t>
            </a:r>
            <a:r>
              <a:rPr lang="en-US" sz="2000" b="1" dirty="0"/>
              <a:t> PET </a:t>
            </a:r>
            <a:r>
              <a:rPr lang="en-US" sz="2000" b="1" dirty="0" err="1"/>
              <a:t>Populares</a:t>
            </a:r>
            <a:r>
              <a:rPr lang="en-US" sz="2000" b="1" dirty="0"/>
              <a:t>:</a:t>
            </a:r>
            <a:r>
              <a:rPr lang="en-US" sz="2000" dirty="0"/>
              <a:t> </a:t>
            </a:r>
            <a:endParaRPr lang="es-AR" sz="2000" dirty="0"/>
          </a:p>
          <a:p>
            <a:pPr lvl="1"/>
            <a:r>
              <a:rPr lang="es-AR" sz="2000" b="1" dirty="0" err="1"/>
              <a:t>Anonimización</a:t>
            </a:r>
            <a:r>
              <a:rPr lang="es-AR" sz="2000" b="1" dirty="0"/>
              <a:t>:</a:t>
            </a:r>
            <a:r>
              <a:rPr lang="es-AR" sz="2000" dirty="0"/>
              <a:t> Transformación de datos para que no se pueda identificar a individuos.</a:t>
            </a:r>
          </a:p>
          <a:p>
            <a:pPr lvl="1"/>
            <a:r>
              <a:rPr lang="es-AR" sz="2000" b="1" dirty="0"/>
              <a:t>Cifrado </a:t>
            </a:r>
            <a:r>
              <a:rPr lang="es-AR" sz="2000" b="1" dirty="0" err="1"/>
              <a:t>Homomórfico</a:t>
            </a:r>
            <a:r>
              <a:rPr lang="es-AR" sz="2000" b="1" dirty="0"/>
              <a:t>:</a:t>
            </a:r>
            <a:r>
              <a:rPr lang="es-AR" sz="2000" dirty="0"/>
              <a:t> Permite realizar operaciones sobre datos cifrados sin descifrarlos.</a:t>
            </a:r>
          </a:p>
          <a:p>
            <a:pPr lvl="1"/>
            <a:r>
              <a:rPr lang="es-AR" sz="2000" b="1" dirty="0"/>
              <a:t>Computación Segura </a:t>
            </a:r>
            <a:r>
              <a:rPr lang="es-AR" sz="2000" b="1" dirty="0" err="1"/>
              <a:t>Multipartita</a:t>
            </a:r>
            <a:r>
              <a:rPr lang="es-AR" sz="2000" b="1" dirty="0"/>
              <a:t>:</a:t>
            </a:r>
            <a:r>
              <a:rPr lang="es-AR" sz="2000" dirty="0"/>
              <a:t> Colaboración en cálculos sin revelar datos individuales</a:t>
            </a:r>
            <a:r>
              <a:rPr lang="es-AR" dirty="0"/>
              <a:t>.</a:t>
            </a:r>
          </a:p>
          <a:p>
            <a:pPr marL="114300" indent="0">
              <a:buNone/>
            </a:pPr>
            <a:endParaRPr lang="es-AR" dirty="0"/>
          </a:p>
        </p:txBody>
      </p:sp>
    </p:spTree>
    <p:extLst>
      <p:ext uri="{BB962C8B-B14F-4D97-AF65-F5344CB8AC3E}">
        <p14:creationId xmlns:p14="http://schemas.microsoft.com/office/powerpoint/2010/main" val="29800011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013126-EC9B-4C28-B5B6-0469B4048FBA}"/>
              </a:ext>
            </a:extLst>
          </p:cNvPr>
          <p:cNvSpPr>
            <a:spLocks noGrp="1"/>
          </p:cNvSpPr>
          <p:nvPr>
            <p:ph type="title"/>
          </p:nvPr>
        </p:nvSpPr>
        <p:spPr/>
        <p:txBody>
          <a:bodyPr/>
          <a:lstStyle/>
          <a:p>
            <a:r>
              <a:rPr lang="es-AR" b="1" dirty="0" err="1"/>
              <a:t>Anonimización</a:t>
            </a:r>
            <a:r>
              <a:rPr lang="es-AR" b="1" dirty="0"/>
              <a:t>:</a:t>
            </a:r>
            <a:endParaRPr lang="es-AR" dirty="0"/>
          </a:p>
        </p:txBody>
      </p:sp>
      <p:sp>
        <p:nvSpPr>
          <p:cNvPr id="3" name="Marcador de texto 2">
            <a:extLst>
              <a:ext uri="{FF2B5EF4-FFF2-40B4-BE49-F238E27FC236}">
                <a16:creationId xmlns:a16="http://schemas.microsoft.com/office/drawing/2014/main" id="{6F7148A2-D618-47A8-97C6-F05E566F2FAB}"/>
              </a:ext>
            </a:extLst>
          </p:cNvPr>
          <p:cNvSpPr>
            <a:spLocks noGrp="1"/>
          </p:cNvSpPr>
          <p:nvPr>
            <p:ph type="body" idx="1"/>
          </p:nvPr>
        </p:nvSpPr>
        <p:spPr/>
        <p:txBody>
          <a:bodyPr/>
          <a:lstStyle/>
          <a:p>
            <a:pPr lvl="0"/>
            <a:r>
              <a:rPr lang="es-AR" sz="2000" b="1" dirty="0"/>
              <a:t>Transformación de datos personales para que no sea posible identificar a individuos específicos</a:t>
            </a:r>
          </a:p>
          <a:p>
            <a:pPr lvl="0"/>
            <a:r>
              <a:rPr lang="es-AR" sz="2000" b="1" dirty="0"/>
              <a:t>Métodos comunes:</a:t>
            </a:r>
          </a:p>
          <a:p>
            <a:pPr lvl="1"/>
            <a:r>
              <a:rPr lang="es-AR" sz="2000" b="1" dirty="0"/>
              <a:t>Supresión</a:t>
            </a:r>
            <a:r>
              <a:rPr lang="es-AR" sz="1600" b="1" dirty="0"/>
              <a:t>: Eliminación de identificadores directos (como nombres o números de identificación).</a:t>
            </a:r>
          </a:p>
          <a:p>
            <a:pPr lvl="1"/>
            <a:r>
              <a:rPr lang="es-AR" sz="2000" b="1" dirty="0"/>
              <a:t>Generalización: </a:t>
            </a:r>
            <a:r>
              <a:rPr lang="es-AR" sz="1600" b="1" dirty="0"/>
              <a:t>Agrupación de datos en categorías amplias (por ejemplo, edades en rangos).</a:t>
            </a:r>
            <a:endParaRPr lang="es-AR" sz="2000" b="1" dirty="0"/>
          </a:p>
          <a:p>
            <a:pPr marL="114300" lvl="0" indent="0">
              <a:buNone/>
            </a:pPr>
            <a:r>
              <a:rPr lang="es-AR" sz="2000" b="1" dirty="0"/>
              <a:t>• Ejemplo: </a:t>
            </a:r>
            <a:r>
              <a:rPr lang="es-AR" b="1" dirty="0"/>
              <a:t>Compartir datos de pacientes eliminando nombres, pero conservando rangos de edad y síntomas para análisis epidemiológico.</a:t>
            </a:r>
          </a:p>
          <a:p>
            <a:pPr marL="114300" indent="0">
              <a:buNone/>
            </a:pPr>
            <a:endParaRPr lang="es-AR" dirty="0"/>
          </a:p>
        </p:txBody>
      </p:sp>
    </p:spTree>
    <p:extLst>
      <p:ext uri="{BB962C8B-B14F-4D97-AF65-F5344CB8AC3E}">
        <p14:creationId xmlns:p14="http://schemas.microsoft.com/office/powerpoint/2010/main" val="17446586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013126-EC9B-4C28-B5B6-0469B4048FBA}"/>
              </a:ext>
            </a:extLst>
          </p:cNvPr>
          <p:cNvSpPr>
            <a:spLocks noGrp="1"/>
          </p:cNvSpPr>
          <p:nvPr>
            <p:ph type="title"/>
          </p:nvPr>
        </p:nvSpPr>
        <p:spPr/>
        <p:txBody>
          <a:bodyPr/>
          <a:lstStyle/>
          <a:p>
            <a:r>
              <a:rPr lang="en-US" b="1" dirty="0" err="1"/>
              <a:t>Cifrado</a:t>
            </a:r>
            <a:r>
              <a:rPr lang="en-US" b="1" dirty="0"/>
              <a:t> </a:t>
            </a:r>
            <a:r>
              <a:rPr lang="en-US" b="1" dirty="0" err="1"/>
              <a:t>Homomórfico</a:t>
            </a:r>
            <a:endParaRPr lang="es-AR" b="1" dirty="0"/>
          </a:p>
        </p:txBody>
      </p:sp>
      <p:sp>
        <p:nvSpPr>
          <p:cNvPr id="3" name="Marcador de texto 2">
            <a:extLst>
              <a:ext uri="{FF2B5EF4-FFF2-40B4-BE49-F238E27FC236}">
                <a16:creationId xmlns:a16="http://schemas.microsoft.com/office/drawing/2014/main" id="{6F7148A2-D618-47A8-97C6-F05E566F2FAB}"/>
              </a:ext>
            </a:extLst>
          </p:cNvPr>
          <p:cNvSpPr>
            <a:spLocks noGrp="1"/>
          </p:cNvSpPr>
          <p:nvPr>
            <p:ph type="body" idx="1"/>
          </p:nvPr>
        </p:nvSpPr>
        <p:spPr/>
        <p:txBody>
          <a:bodyPr/>
          <a:lstStyle/>
          <a:p>
            <a:pPr marL="114300" lvl="0" indent="0">
              <a:buNone/>
            </a:pPr>
            <a:r>
              <a:rPr lang="es-AR" dirty="0"/>
              <a:t>Permite realizar cálculos directamente sobre datos cifrados, generando resultados cifrados que pueden descifrarse más tarde.</a:t>
            </a:r>
          </a:p>
          <a:p>
            <a:pPr lvl="0"/>
            <a:r>
              <a:rPr lang="en-US" b="1" dirty="0" err="1"/>
              <a:t>Características</a:t>
            </a:r>
            <a:r>
              <a:rPr lang="en-US" b="1" dirty="0"/>
              <a:t> </a:t>
            </a:r>
            <a:r>
              <a:rPr lang="en-US" b="1" dirty="0" err="1"/>
              <a:t>principales</a:t>
            </a:r>
            <a:r>
              <a:rPr lang="en-US" b="1" dirty="0"/>
              <a:t>:</a:t>
            </a:r>
            <a:endParaRPr lang="es-AR" dirty="0"/>
          </a:p>
          <a:p>
            <a:pPr lvl="1"/>
            <a:r>
              <a:rPr lang="es-AR" sz="1800" b="1" dirty="0"/>
              <a:t>Operaciones permitidas</a:t>
            </a:r>
            <a:r>
              <a:rPr lang="es-AR" b="1" dirty="0"/>
              <a:t>:</a:t>
            </a:r>
            <a:r>
              <a:rPr lang="es-AR" dirty="0"/>
              <a:t> Suma, multiplicación y combinaciones complejas sin necesidad de descifrar los datos.</a:t>
            </a:r>
          </a:p>
          <a:p>
            <a:pPr lvl="1"/>
            <a:r>
              <a:rPr lang="es-AR" sz="1800" b="1" dirty="0"/>
              <a:t>Clave privada</a:t>
            </a:r>
            <a:r>
              <a:rPr lang="es-AR" b="1" dirty="0"/>
              <a:t>:</a:t>
            </a:r>
            <a:r>
              <a:rPr lang="es-AR" dirty="0"/>
              <a:t> Solo el propietario de los datos puede descifrar los resultados.</a:t>
            </a:r>
          </a:p>
          <a:p>
            <a:pPr lvl="0"/>
            <a:r>
              <a:rPr lang="en-US" b="1" dirty="0" err="1"/>
              <a:t>Ventajas</a:t>
            </a:r>
            <a:r>
              <a:rPr lang="en-US" b="1" dirty="0"/>
              <a:t>:</a:t>
            </a:r>
            <a:endParaRPr lang="es-AR" dirty="0"/>
          </a:p>
          <a:p>
            <a:pPr lvl="1"/>
            <a:r>
              <a:rPr lang="es-AR" dirty="0"/>
              <a:t>Protege los datos durante todo el procesamiento.</a:t>
            </a:r>
          </a:p>
          <a:p>
            <a:pPr lvl="1"/>
            <a:r>
              <a:rPr lang="es-AR" dirty="0"/>
              <a:t>Ideal para análisis en entornos no confiables (como servicios en la nube).</a:t>
            </a:r>
          </a:p>
          <a:p>
            <a:pPr lvl="0"/>
            <a:r>
              <a:rPr lang="es-AR" b="1" dirty="0"/>
              <a:t>Ejemplo:</a:t>
            </a:r>
            <a:r>
              <a:rPr lang="es-AR" dirty="0"/>
              <a:t> Realizar cálculos estadísticos sobre datos financieros cifrados sin exponer detalles sensibles.</a:t>
            </a:r>
          </a:p>
          <a:p>
            <a:pPr marL="114300" indent="0">
              <a:buNone/>
            </a:pPr>
            <a:endParaRPr lang="es-AR" dirty="0"/>
          </a:p>
        </p:txBody>
      </p:sp>
    </p:spTree>
    <p:extLst>
      <p:ext uri="{BB962C8B-B14F-4D97-AF65-F5344CB8AC3E}">
        <p14:creationId xmlns:p14="http://schemas.microsoft.com/office/powerpoint/2010/main" val="1293873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013126-EC9B-4C28-B5B6-0469B4048FBA}"/>
              </a:ext>
            </a:extLst>
          </p:cNvPr>
          <p:cNvSpPr>
            <a:spLocks noGrp="1"/>
          </p:cNvSpPr>
          <p:nvPr>
            <p:ph type="title"/>
          </p:nvPr>
        </p:nvSpPr>
        <p:spPr/>
        <p:txBody>
          <a:bodyPr/>
          <a:lstStyle/>
          <a:p>
            <a:r>
              <a:rPr lang="es-AR" dirty="0"/>
              <a:t>Computación Segura </a:t>
            </a:r>
            <a:r>
              <a:rPr lang="es-AR" dirty="0" err="1"/>
              <a:t>Multipartita</a:t>
            </a:r>
            <a:r>
              <a:rPr lang="es-AR" dirty="0"/>
              <a:t> (</a:t>
            </a:r>
            <a:r>
              <a:rPr lang="es-AR" dirty="0" err="1"/>
              <a:t>sMPC</a:t>
            </a:r>
            <a:r>
              <a:rPr lang="es-AR" dirty="0"/>
              <a:t>)</a:t>
            </a:r>
            <a:endParaRPr lang="es-AR" b="1" dirty="0"/>
          </a:p>
        </p:txBody>
      </p:sp>
      <p:sp>
        <p:nvSpPr>
          <p:cNvPr id="3" name="Marcador de texto 2">
            <a:extLst>
              <a:ext uri="{FF2B5EF4-FFF2-40B4-BE49-F238E27FC236}">
                <a16:creationId xmlns:a16="http://schemas.microsoft.com/office/drawing/2014/main" id="{6F7148A2-D618-47A8-97C6-F05E566F2FAB}"/>
              </a:ext>
            </a:extLst>
          </p:cNvPr>
          <p:cNvSpPr>
            <a:spLocks noGrp="1"/>
          </p:cNvSpPr>
          <p:nvPr>
            <p:ph type="body" idx="1"/>
          </p:nvPr>
        </p:nvSpPr>
        <p:spPr/>
        <p:txBody>
          <a:bodyPr/>
          <a:lstStyle/>
          <a:p>
            <a:pPr marL="114300" lvl="0" indent="0">
              <a:buNone/>
            </a:pPr>
            <a:r>
              <a:rPr lang="es-AR" dirty="0"/>
              <a:t>La </a:t>
            </a:r>
            <a:r>
              <a:rPr lang="es-AR" dirty="0" err="1"/>
              <a:t>sMPC</a:t>
            </a:r>
            <a:r>
              <a:rPr lang="es-AR" dirty="0"/>
              <a:t> es un protocolo criptográfico que permite a múltiples partes calcular conjuntamente una función sobre sus entradas, manteniendo la privacidad de esos datos.</a:t>
            </a:r>
          </a:p>
          <a:p>
            <a:pPr lvl="0"/>
            <a:r>
              <a:rPr lang="en-US" b="1" dirty="0" err="1"/>
              <a:t>Cómo</a:t>
            </a:r>
            <a:r>
              <a:rPr lang="en-US" b="1" dirty="0"/>
              <a:t> </a:t>
            </a:r>
            <a:r>
              <a:rPr lang="en-US" b="1" dirty="0" err="1"/>
              <a:t>funciona</a:t>
            </a:r>
            <a:r>
              <a:rPr lang="en-US" b="1" dirty="0"/>
              <a:t>:</a:t>
            </a:r>
            <a:endParaRPr lang="es-AR" dirty="0"/>
          </a:p>
          <a:p>
            <a:pPr lvl="1"/>
            <a:r>
              <a:rPr lang="es-AR" dirty="0"/>
              <a:t>Los datos de cada parte se dividen en fragmentos encriptados.</a:t>
            </a:r>
          </a:p>
          <a:p>
            <a:pPr lvl="1"/>
            <a:r>
              <a:rPr lang="es-AR" dirty="0"/>
              <a:t>Los cálculos se realizan sobre los fragmentos distribuidos, y los resultados se combinan sin exponer los datos originales.</a:t>
            </a:r>
          </a:p>
          <a:p>
            <a:pPr lvl="0"/>
            <a:r>
              <a:rPr lang="en-US" b="1" dirty="0" err="1"/>
              <a:t>Ventajas</a:t>
            </a:r>
            <a:r>
              <a:rPr lang="en-US" b="1" dirty="0"/>
              <a:t>:</a:t>
            </a:r>
            <a:endParaRPr lang="es-AR" dirty="0"/>
          </a:p>
          <a:p>
            <a:pPr lvl="1"/>
            <a:r>
              <a:rPr lang="es-AR" dirty="0"/>
              <a:t>Asegura la privacidad incluso en colaboraciones entre organizaciones con datos sensibles.</a:t>
            </a:r>
          </a:p>
          <a:p>
            <a:pPr lvl="1"/>
            <a:r>
              <a:rPr lang="es-AR" dirty="0"/>
              <a:t>Reduce el riesgo de fuga de datos.</a:t>
            </a:r>
          </a:p>
          <a:p>
            <a:pPr lvl="0"/>
            <a:r>
              <a:rPr lang="es-AR" b="1" dirty="0"/>
              <a:t>Ejemplo:</a:t>
            </a:r>
            <a:r>
              <a:rPr lang="es-AR" dirty="0"/>
              <a:t> Bancos colaboran para detectar fraudes analizando patrones de transacciones, pero sin compartir las cuentas de sus clientes.</a:t>
            </a:r>
          </a:p>
          <a:p>
            <a:pPr marL="114300" lvl="0" indent="0">
              <a:buNone/>
            </a:pPr>
            <a:endParaRPr lang="es-AR" dirty="0"/>
          </a:p>
        </p:txBody>
      </p:sp>
    </p:spTree>
    <p:extLst>
      <p:ext uri="{BB962C8B-B14F-4D97-AF65-F5344CB8AC3E}">
        <p14:creationId xmlns:p14="http://schemas.microsoft.com/office/powerpoint/2010/main" val="9824323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546361-2860-4BD2-8A70-E505D7D0A669}"/>
              </a:ext>
            </a:extLst>
          </p:cNvPr>
          <p:cNvSpPr>
            <a:spLocks noGrp="1"/>
          </p:cNvSpPr>
          <p:nvPr>
            <p:ph type="title"/>
          </p:nvPr>
        </p:nvSpPr>
        <p:spPr/>
        <p:txBody>
          <a:bodyPr/>
          <a:lstStyle/>
          <a:p>
            <a:endParaRPr lang="es-AR"/>
          </a:p>
        </p:txBody>
      </p:sp>
      <p:sp>
        <p:nvSpPr>
          <p:cNvPr id="3" name="Marcador de texto 2">
            <a:extLst>
              <a:ext uri="{FF2B5EF4-FFF2-40B4-BE49-F238E27FC236}">
                <a16:creationId xmlns:a16="http://schemas.microsoft.com/office/drawing/2014/main" id="{11C053EA-26C1-46E1-B373-817968D14BBB}"/>
              </a:ext>
            </a:extLst>
          </p:cNvPr>
          <p:cNvSpPr>
            <a:spLocks noGrp="1"/>
          </p:cNvSpPr>
          <p:nvPr>
            <p:ph type="body" idx="1"/>
          </p:nvPr>
        </p:nvSpPr>
        <p:spPr/>
        <p:txBody>
          <a:bodyPr/>
          <a:lstStyle/>
          <a:p>
            <a:endParaRPr lang="es-AR"/>
          </a:p>
        </p:txBody>
      </p:sp>
    </p:spTree>
    <p:extLst>
      <p:ext uri="{BB962C8B-B14F-4D97-AF65-F5344CB8AC3E}">
        <p14:creationId xmlns:p14="http://schemas.microsoft.com/office/powerpoint/2010/main" val="4094820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0B0080"/>
                </a:solidFill>
              </a:rPr>
              <a:t>Identidad Digital</a:t>
            </a:r>
            <a:endParaRPr b="1">
              <a:solidFill>
                <a:srgbClr val="0B0080"/>
              </a:solidFill>
            </a:endParaRPr>
          </a:p>
        </p:txBody>
      </p:sp>
      <p:sp>
        <p:nvSpPr>
          <p:cNvPr id="220" name="Google Shape;220;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es" sz="2200">
                <a:solidFill>
                  <a:schemeClr val="dk1"/>
                </a:solidFill>
              </a:rPr>
              <a:t>Para debatir entre todos:</a:t>
            </a:r>
            <a:br>
              <a:rPr lang="es" sz="2200">
                <a:solidFill>
                  <a:schemeClr val="dk1"/>
                </a:solidFill>
              </a:rPr>
            </a:br>
            <a:endParaRPr sz="2200">
              <a:solidFill>
                <a:schemeClr val="dk1"/>
              </a:solidFill>
            </a:endParaRPr>
          </a:p>
          <a:p>
            <a:pPr marL="457200" lvl="0" indent="-355600" algn="l" rtl="0">
              <a:spcBef>
                <a:spcPts val="0"/>
              </a:spcBef>
              <a:spcAft>
                <a:spcPts val="0"/>
              </a:spcAft>
              <a:buClr>
                <a:schemeClr val="dk1"/>
              </a:buClr>
              <a:buSzPts val="2000"/>
              <a:buChar char="●"/>
            </a:pPr>
            <a:r>
              <a:rPr lang="es" sz="2000">
                <a:solidFill>
                  <a:schemeClr val="dk1"/>
                </a:solidFill>
              </a:rPr>
              <a:t>¿Saben qué es la identidad digital?</a:t>
            </a:r>
            <a:endParaRPr sz="2000">
              <a:solidFill>
                <a:schemeClr val="dk1"/>
              </a:solidFill>
            </a:endParaRPr>
          </a:p>
          <a:p>
            <a:pPr marL="457200" lvl="0" indent="-355600" algn="l" rtl="0">
              <a:spcBef>
                <a:spcPts val="0"/>
              </a:spcBef>
              <a:spcAft>
                <a:spcPts val="0"/>
              </a:spcAft>
              <a:buClr>
                <a:schemeClr val="dk1"/>
              </a:buClr>
              <a:buSzPts val="2000"/>
              <a:buChar char="●"/>
            </a:pPr>
            <a:r>
              <a:rPr lang="es" sz="2000">
                <a:solidFill>
                  <a:schemeClr val="dk1"/>
                </a:solidFill>
              </a:rPr>
              <a:t>¿Qué información cree que forma parte de la misma?</a:t>
            </a:r>
            <a:endParaRPr sz="2000">
              <a:solidFill>
                <a:schemeClr val="dk1"/>
              </a:solidFill>
            </a:endParaRPr>
          </a:p>
          <a:p>
            <a:pPr marL="457200" lvl="0" indent="-355600" algn="l" rtl="0">
              <a:spcBef>
                <a:spcPts val="0"/>
              </a:spcBef>
              <a:spcAft>
                <a:spcPts val="0"/>
              </a:spcAft>
              <a:buClr>
                <a:schemeClr val="dk1"/>
              </a:buClr>
              <a:buSzPts val="2000"/>
              <a:buChar char="●"/>
            </a:pPr>
            <a:r>
              <a:rPr lang="es" sz="2000">
                <a:solidFill>
                  <a:schemeClr val="dk1"/>
                </a:solidFill>
              </a:rPr>
              <a:t>¿Solo lo que nosotros publicamos construye nuestra identidad digital?</a:t>
            </a:r>
            <a:endParaRPr sz="2000">
              <a:solidFill>
                <a:schemeClr val="dk1"/>
              </a:solidFill>
            </a:endParaRPr>
          </a:p>
          <a:p>
            <a:pPr marL="457200" lvl="0" indent="-355600" algn="l" rtl="0">
              <a:spcBef>
                <a:spcPts val="0"/>
              </a:spcBef>
              <a:spcAft>
                <a:spcPts val="0"/>
              </a:spcAft>
              <a:buClr>
                <a:schemeClr val="dk1"/>
              </a:buClr>
              <a:buSzPts val="2000"/>
              <a:buChar char="●"/>
            </a:pPr>
            <a:r>
              <a:rPr lang="es" sz="2000">
                <a:solidFill>
                  <a:schemeClr val="dk1"/>
                </a:solidFill>
              </a:rPr>
              <a:t>¿Con qué riesgos crees que se asocia este concepto?</a:t>
            </a:r>
            <a:endParaRPr sz="2000">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0B0080"/>
                </a:solidFill>
              </a:rPr>
              <a:t>Identidad Digital</a:t>
            </a:r>
            <a:endParaRPr b="1">
              <a:solidFill>
                <a:srgbClr val="0B0080"/>
              </a:solidFill>
            </a:endParaRPr>
          </a:p>
        </p:txBody>
      </p:sp>
      <p:sp>
        <p:nvSpPr>
          <p:cNvPr id="226" name="Google Shape;226;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100">
                <a:solidFill>
                  <a:schemeClr val="dk1"/>
                </a:solidFill>
              </a:rPr>
              <a:t>Veamos este video sobre identidad digital:</a:t>
            </a:r>
            <a:endParaRPr sz="2100">
              <a:solidFill>
                <a:schemeClr val="dk1"/>
              </a:solidFill>
            </a:endParaRPr>
          </a:p>
          <a:p>
            <a:pPr marL="0" lvl="0" indent="0" algn="l" rtl="0">
              <a:spcBef>
                <a:spcPts val="0"/>
              </a:spcBef>
              <a:spcAft>
                <a:spcPts val="0"/>
              </a:spcAft>
              <a:buNone/>
            </a:pPr>
            <a:r>
              <a:rPr lang="es">
                <a:solidFill>
                  <a:schemeClr val="dk1"/>
                </a:solidFill>
              </a:rPr>
              <a:t> </a:t>
            </a:r>
            <a:endParaRPr>
              <a:solidFill>
                <a:schemeClr val="dk1"/>
              </a:solidFill>
            </a:endParaRPr>
          </a:p>
          <a:p>
            <a:pPr marL="0" lvl="0" indent="0" algn="l" rtl="0">
              <a:spcBef>
                <a:spcPts val="0"/>
              </a:spcBef>
              <a:spcAft>
                <a:spcPts val="0"/>
              </a:spcAft>
              <a:buNone/>
            </a:pPr>
            <a:r>
              <a:rPr lang="es" u="sng">
                <a:solidFill>
                  <a:schemeClr val="dk1"/>
                </a:solidFill>
                <a:hlinkClick r:id="rId3">
                  <a:extLst>
                    <a:ext uri="{A12FA001-AC4F-418D-AE19-62706E023703}">
                      <ahyp:hlinkClr xmlns:ahyp="http://schemas.microsoft.com/office/drawing/2018/hyperlinkcolor" val="tx"/>
                    </a:ext>
                  </a:extLst>
                </a:hlinkClick>
              </a:rPr>
              <a:t>https://www.youtube.com/watch?v=rNmXiYY9iHA</a:t>
            </a:r>
            <a:r>
              <a:rPr lang="es">
                <a:solidFill>
                  <a:schemeClr val="dk1"/>
                </a:solidFill>
              </a:rPr>
              <a:t> </a:t>
            </a:r>
            <a:endParaRPr>
              <a:solidFill>
                <a:schemeClr val="dk1"/>
              </a:solidFill>
            </a:endParaRPr>
          </a:p>
        </p:txBody>
      </p:sp>
      <p:pic>
        <p:nvPicPr>
          <p:cNvPr id="227" name="Google Shape;227;p38"/>
          <p:cNvPicPr preferRelativeResize="0"/>
          <p:nvPr/>
        </p:nvPicPr>
        <p:blipFill>
          <a:blip r:embed="rId4">
            <a:alphaModFix/>
          </a:blip>
          <a:stretch>
            <a:fillRect/>
          </a:stretch>
        </p:blipFill>
        <p:spPr>
          <a:xfrm>
            <a:off x="4824325" y="2571750"/>
            <a:ext cx="4007975" cy="21486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0B0080"/>
                </a:solidFill>
              </a:rPr>
              <a:t>Suplantación de identidad digital</a:t>
            </a:r>
            <a:endParaRPr b="1">
              <a:solidFill>
                <a:srgbClr val="0B0080"/>
              </a:solidFill>
            </a:endParaRPr>
          </a:p>
        </p:txBody>
      </p:sp>
      <p:sp>
        <p:nvSpPr>
          <p:cNvPr id="233" name="Google Shape;233;p3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 sz="1700">
                <a:solidFill>
                  <a:schemeClr val="dk1"/>
                </a:solidFill>
              </a:rPr>
              <a:t>Como definición de suplantación de identidad podríamos decir que:</a:t>
            </a:r>
            <a:endParaRPr sz="1700">
              <a:solidFill>
                <a:schemeClr val="dk1"/>
              </a:solidFill>
            </a:endParaRPr>
          </a:p>
          <a:p>
            <a:pPr marL="0" lvl="0" indent="0" algn="ctr" rtl="0">
              <a:spcBef>
                <a:spcPts val="1000"/>
              </a:spcBef>
              <a:spcAft>
                <a:spcPts val="0"/>
              </a:spcAft>
              <a:buClr>
                <a:schemeClr val="dk1"/>
              </a:buClr>
              <a:buSzPts val="1100"/>
              <a:buFont typeface="Arial"/>
              <a:buNone/>
            </a:pPr>
            <a:r>
              <a:rPr lang="es" sz="1700" b="1">
                <a:solidFill>
                  <a:schemeClr val="dk1"/>
                </a:solidFill>
              </a:rPr>
              <a:t>“La suplantación de identidad consiste en hacerse pasar</a:t>
            </a:r>
            <a:br>
              <a:rPr lang="es" sz="1700" b="1">
                <a:solidFill>
                  <a:schemeClr val="dk1"/>
                </a:solidFill>
              </a:rPr>
            </a:br>
            <a:r>
              <a:rPr lang="es" sz="1700" b="1">
                <a:solidFill>
                  <a:schemeClr val="dk1"/>
                </a:solidFill>
              </a:rPr>
              <a:t>por otra persona para obtener un beneficio.”</a:t>
            </a:r>
            <a:endParaRPr sz="1700" b="1">
              <a:solidFill>
                <a:schemeClr val="dk1"/>
              </a:solidFill>
            </a:endParaRPr>
          </a:p>
          <a:p>
            <a:pPr marL="0" lvl="0" indent="0" algn="l" rtl="0">
              <a:spcBef>
                <a:spcPts val="1000"/>
              </a:spcBef>
              <a:spcAft>
                <a:spcPts val="0"/>
              </a:spcAft>
              <a:buNone/>
            </a:pPr>
            <a:r>
              <a:rPr lang="es" sz="1700">
                <a:solidFill>
                  <a:schemeClr val="dk1"/>
                </a:solidFill>
              </a:rPr>
              <a:t>Con la aparición de la noción de identidad digital, análogamente apareció la problemática de la suplantación de identidad digital. </a:t>
            </a:r>
            <a:br>
              <a:rPr lang="es" sz="1700">
                <a:solidFill>
                  <a:schemeClr val="dk1"/>
                </a:solidFill>
              </a:rPr>
            </a:br>
            <a:r>
              <a:rPr lang="es" sz="1700">
                <a:solidFill>
                  <a:schemeClr val="dk1"/>
                </a:solidFill>
              </a:rPr>
              <a:t>Es decir, la problemática existente en el mundo real se ve trasladada al mundo digital.</a:t>
            </a:r>
            <a:br>
              <a:rPr lang="es" sz="1700">
                <a:solidFill>
                  <a:schemeClr val="dk1"/>
                </a:solidFill>
              </a:rPr>
            </a:br>
            <a:br>
              <a:rPr lang="es" sz="1700">
                <a:solidFill>
                  <a:schemeClr val="dk1"/>
                </a:solidFill>
              </a:rPr>
            </a:br>
            <a:r>
              <a:rPr lang="es" sz="1700">
                <a:solidFill>
                  <a:schemeClr val="dk1"/>
                </a:solidFill>
              </a:rPr>
              <a:t>Si bien ha habido proyectos de ley para tipificar y considerar los casos de suplantación de identidad digital como delito penal en nuestro país, aún no es un delito contemplado en el Código Penal argentino.</a:t>
            </a:r>
            <a:endParaRPr sz="1700">
              <a:solidFill>
                <a:schemeClr val="dk1"/>
              </a:solidFill>
            </a:endParaRPr>
          </a:p>
          <a:p>
            <a:pPr marL="0" lvl="0" indent="0" algn="l" rtl="0">
              <a:spcBef>
                <a:spcPts val="1000"/>
              </a:spcBef>
              <a:spcAft>
                <a:spcPts val="1000"/>
              </a:spcAft>
              <a:buNone/>
            </a:pPr>
            <a:endParaRPr sz="17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674EA7"/>
                </a:solidFill>
              </a:rPr>
              <a:t>  Es noticia! </a:t>
            </a:r>
            <a:endParaRPr b="1">
              <a:solidFill>
                <a:srgbClr val="674EA7"/>
              </a:solidFill>
            </a:endParaRPr>
          </a:p>
          <a:p>
            <a:pPr marL="0" lvl="0" indent="0" algn="l" rtl="0">
              <a:spcBef>
                <a:spcPts val="0"/>
              </a:spcBef>
              <a:spcAft>
                <a:spcPts val="0"/>
              </a:spcAft>
              <a:buNone/>
            </a:pPr>
            <a:r>
              <a:rPr lang="es" sz="2400" b="1">
                <a:solidFill>
                  <a:srgbClr val="674EA7"/>
                </a:solidFill>
              </a:rPr>
              <a:t>Les pasa a las Universidades….</a:t>
            </a:r>
            <a:endParaRPr sz="2400" b="1">
              <a:solidFill>
                <a:srgbClr val="674EA7"/>
              </a:solidFill>
            </a:endParaRPr>
          </a:p>
        </p:txBody>
      </p:sp>
      <p:pic>
        <p:nvPicPr>
          <p:cNvPr id="83" name="Google Shape;83;p17"/>
          <p:cNvPicPr preferRelativeResize="0"/>
          <p:nvPr/>
        </p:nvPicPr>
        <p:blipFill>
          <a:blip r:embed="rId3">
            <a:alphaModFix/>
          </a:blip>
          <a:stretch>
            <a:fillRect/>
          </a:stretch>
        </p:blipFill>
        <p:spPr>
          <a:xfrm>
            <a:off x="327375" y="1748025"/>
            <a:ext cx="4244625" cy="3077249"/>
          </a:xfrm>
          <a:prstGeom prst="rect">
            <a:avLst/>
          </a:prstGeom>
          <a:noFill/>
          <a:ln>
            <a:noFill/>
          </a:ln>
        </p:spPr>
      </p:pic>
      <p:pic>
        <p:nvPicPr>
          <p:cNvPr id="84" name="Google Shape;84;p17"/>
          <p:cNvPicPr preferRelativeResize="0"/>
          <p:nvPr/>
        </p:nvPicPr>
        <p:blipFill>
          <a:blip r:embed="rId4">
            <a:alphaModFix/>
          </a:blip>
          <a:stretch>
            <a:fillRect/>
          </a:stretch>
        </p:blipFill>
        <p:spPr>
          <a:xfrm>
            <a:off x="4701600" y="2072663"/>
            <a:ext cx="3319249" cy="2427975"/>
          </a:xfrm>
          <a:prstGeom prst="rect">
            <a:avLst/>
          </a:prstGeom>
          <a:noFill/>
          <a:ln>
            <a:noFill/>
          </a:ln>
        </p:spPr>
      </p:pic>
      <p:sp>
        <p:nvSpPr>
          <p:cNvPr id="85" name="Google Shape;85;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0B0080"/>
                </a:solidFill>
              </a:rPr>
              <a:t>Suplantación de identidad digital</a:t>
            </a:r>
            <a:endParaRPr b="1">
              <a:solidFill>
                <a:srgbClr val="0B0080"/>
              </a:solidFill>
            </a:endParaRPr>
          </a:p>
        </p:txBody>
      </p:sp>
      <p:sp>
        <p:nvSpPr>
          <p:cNvPr id="239" name="Google Shape;239;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 sz="2000">
                <a:solidFill>
                  <a:schemeClr val="dk1"/>
                </a:solidFill>
              </a:rPr>
              <a:t>Podemos decir que la suplantación de identidad en Internet puede hacerse de dos maneras:</a:t>
            </a:r>
            <a:br>
              <a:rPr lang="es">
                <a:solidFill>
                  <a:schemeClr val="dk1"/>
                </a:solidFill>
              </a:rPr>
            </a:br>
            <a:endParaRPr>
              <a:solidFill>
                <a:schemeClr val="dk1"/>
              </a:solidFill>
            </a:endParaRPr>
          </a:p>
          <a:p>
            <a:pPr marL="457200" lvl="0" indent="-342900" algn="just" rtl="0">
              <a:spcBef>
                <a:spcPts val="1000"/>
              </a:spcBef>
              <a:spcAft>
                <a:spcPts val="0"/>
              </a:spcAft>
              <a:buClr>
                <a:schemeClr val="dk1"/>
              </a:buClr>
              <a:buSzPts val="1800"/>
              <a:buChar char="●"/>
            </a:pPr>
            <a:r>
              <a:rPr lang="es">
                <a:solidFill>
                  <a:schemeClr val="dk1"/>
                </a:solidFill>
              </a:rPr>
              <a:t>Accediendo ilegalmente a los perfiles de la víctima: En esta forma el delincuente debe conseguir la clave de acceso correspondiente a la víctima, por algún medio.</a:t>
            </a:r>
            <a:br>
              <a:rPr lang="es">
                <a:solidFill>
                  <a:schemeClr val="dk1"/>
                </a:solidFill>
              </a:rPr>
            </a:br>
            <a:endParaRPr>
              <a:solidFill>
                <a:schemeClr val="dk1"/>
              </a:solidFill>
            </a:endParaRPr>
          </a:p>
          <a:p>
            <a:pPr marL="457200" lvl="0" indent="-342900" algn="just" rtl="0">
              <a:spcBef>
                <a:spcPts val="0"/>
              </a:spcBef>
              <a:spcAft>
                <a:spcPts val="0"/>
              </a:spcAft>
              <a:buClr>
                <a:schemeClr val="dk1"/>
              </a:buClr>
              <a:buSzPts val="1800"/>
              <a:buChar char="●"/>
            </a:pPr>
            <a:r>
              <a:rPr lang="es">
                <a:solidFill>
                  <a:schemeClr val="dk1"/>
                </a:solidFill>
              </a:rPr>
              <a:t>Creando un perfil nuevo falso incluyendo información total o parcial de la víctima: Es mucho más sencillo que el primero, el delincuente solo tiene que escoger la víctima, recopilar su información y crear el perfil.</a:t>
            </a:r>
            <a:endParaRPr>
              <a:solidFill>
                <a:schemeClr val="dk1"/>
              </a:solidFill>
            </a:endParaRPr>
          </a:p>
          <a:p>
            <a:pPr marL="0" lvl="0" indent="0" algn="just" rtl="0">
              <a:spcBef>
                <a:spcPts val="1000"/>
              </a:spcBef>
              <a:spcAft>
                <a:spcPts val="0"/>
              </a:spcAft>
              <a:buNone/>
            </a:pPr>
            <a:br>
              <a:rPr lang="es" sz="1300">
                <a:solidFill>
                  <a:schemeClr val="lt1"/>
                </a:solidFill>
              </a:rPr>
            </a:br>
            <a:endParaRPr sz="1300">
              <a:solidFill>
                <a:schemeClr val="lt1"/>
              </a:solidFill>
            </a:endParaRPr>
          </a:p>
          <a:p>
            <a:pPr marL="0" lvl="0" indent="0" algn="just" rtl="0">
              <a:spcBef>
                <a:spcPts val="1000"/>
              </a:spcBef>
              <a:spcAft>
                <a:spcPts val="1000"/>
              </a:spcAft>
              <a:buNone/>
            </a:pPr>
            <a:endParaRPr sz="1300">
              <a:solidFill>
                <a:schemeClr val="l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0B0080"/>
                </a:solidFill>
              </a:rPr>
              <a:t>Seguridad de la información. Amenazas</a:t>
            </a:r>
            <a:endParaRPr b="1">
              <a:solidFill>
                <a:srgbClr val="0B0080"/>
              </a:solidFill>
            </a:endParaRPr>
          </a:p>
        </p:txBody>
      </p:sp>
      <p:sp>
        <p:nvSpPr>
          <p:cNvPr id="245" name="Google Shape;245;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8300" algn="l" rtl="0">
              <a:lnSpc>
                <a:spcPct val="50000"/>
              </a:lnSpc>
              <a:spcBef>
                <a:spcPts val="0"/>
              </a:spcBef>
              <a:spcAft>
                <a:spcPts val="0"/>
              </a:spcAft>
              <a:buClr>
                <a:schemeClr val="dk1"/>
              </a:buClr>
              <a:buSzPts val="2200"/>
              <a:buChar char="●"/>
            </a:pPr>
            <a:r>
              <a:rPr lang="es" sz="2100" dirty="0">
                <a:solidFill>
                  <a:schemeClr val="dk1"/>
                </a:solidFill>
              </a:rPr>
              <a:t>Ingeniería Social</a:t>
            </a:r>
            <a:endParaRPr sz="2100" dirty="0">
              <a:solidFill>
                <a:schemeClr val="dk1"/>
              </a:solidFill>
            </a:endParaRPr>
          </a:p>
          <a:p>
            <a:pPr marL="914400" lvl="0" indent="0" algn="l" rtl="0">
              <a:lnSpc>
                <a:spcPct val="50000"/>
              </a:lnSpc>
              <a:spcBef>
                <a:spcPts val="0"/>
              </a:spcBef>
              <a:spcAft>
                <a:spcPts val="0"/>
              </a:spcAft>
              <a:buNone/>
            </a:pPr>
            <a:endParaRPr sz="2100" dirty="0">
              <a:solidFill>
                <a:schemeClr val="dk1"/>
              </a:solidFill>
            </a:endParaRPr>
          </a:p>
          <a:p>
            <a:pPr marL="457200" lvl="0" indent="-361950" algn="l" rtl="0">
              <a:lnSpc>
                <a:spcPct val="50000"/>
              </a:lnSpc>
              <a:spcBef>
                <a:spcPts val="0"/>
              </a:spcBef>
              <a:spcAft>
                <a:spcPts val="0"/>
              </a:spcAft>
              <a:buClr>
                <a:schemeClr val="dk1"/>
              </a:buClr>
              <a:buSzPts val="2100"/>
              <a:buChar char="●"/>
            </a:pPr>
            <a:r>
              <a:rPr lang="es" sz="2100" dirty="0">
                <a:solidFill>
                  <a:schemeClr val="dk1"/>
                </a:solidFill>
              </a:rPr>
              <a:t>Phishing</a:t>
            </a:r>
            <a:endParaRPr sz="2100" dirty="0">
              <a:solidFill>
                <a:schemeClr val="dk1"/>
              </a:solidFill>
            </a:endParaRPr>
          </a:p>
          <a:p>
            <a:pPr marL="914400" lvl="0" indent="0" algn="l" rtl="0">
              <a:lnSpc>
                <a:spcPct val="50000"/>
              </a:lnSpc>
              <a:spcBef>
                <a:spcPts val="0"/>
              </a:spcBef>
              <a:spcAft>
                <a:spcPts val="0"/>
              </a:spcAft>
              <a:buNone/>
            </a:pPr>
            <a:endParaRPr sz="2100" dirty="0">
              <a:solidFill>
                <a:schemeClr val="dk1"/>
              </a:solidFill>
            </a:endParaRPr>
          </a:p>
          <a:p>
            <a:pPr marL="457200" lvl="0" indent="-361950" algn="l" rtl="0">
              <a:lnSpc>
                <a:spcPct val="50000"/>
              </a:lnSpc>
              <a:spcBef>
                <a:spcPts val="0"/>
              </a:spcBef>
              <a:spcAft>
                <a:spcPts val="0"/>
              </a:spcAft>
              <a:buClr>
                <a:schemeClr val="dk1"/>
              </a:buClr>
              <a:buSzPts val="2100"/>
              <a:buChar char="●"/>
            </a:pPr>
            <a:r>
              <a:rPr lang="es" sz="2100" dirty="0">
                <a:solidFill>
                  <a:schemeClr val="dk1"/>
                </a:solidFill>
              </a:rPr>
              <a:t>Tailgaiting</a:t>
            </a:r>
            <a:endParaRPr sz="2100" dirty="0">
              <a:solidFill>
                <a:schemeClr val="dk1"/>
              </a:solidFill>
            </a:endParaRPr>
          </a:p>
          <a:p>
            <a:pPr marL="914400" lvl="0" indent="0" algn="l" rtl="0">
              <a:lnSpc>
                <a:spcPct val="50000"/>
              </a:lnSpc>
              <a:spcBef>
                <a:spcPts val="0"/>
              </a:spcBef>
              <a:spcAft>
                <a:spcPts val="0"/>
              </a:spcAft>
              <a:buNone/>
            </a:pPr>
            <a:endParaRPr sz="2100" dirty="0">
              <a:solidFill>
                <a:schemeClr val="dk1"/>
              </a:solidFill>
            </a:endParaRPr>
          </a:p>
          <a:p>
            <a:pPr marL="457200" lvl="0" indent="-361950" algn="l" rtl="0">
              <a:lnSpc>
                <a:spcPct val="50000"/>
              </a:lnSpc>
              <a:spcBef>
                <a:spcPts val="0"/>
              </a:spcBef>
              <a:spcAft>
                <a:spcPts val="0"/>
              </a:spcAft>
              <a:buClr>
                <a:schemeClr val="dk1"/>
              </a:buClr>
              <a:buSzPts val="2100"/>
              <a:buChar char="●"/>
            </a:pPr>
            <a:r>
              <a:rPr lang="es" sz="2100" dirty="0">
                <a:solidFill>
                  <a:schemeClr val="dk1"/>
                </a:solidFill>
              </a:rPr>
              <a:t>Baiting</a:t>
            </a:r>
            <a:endParaRPr sz="2100" dirty="0">
              <a:solidFill>
                <a:schemeClr val="dk1"/>
              </a:solidFill>
            </a:endParaRPr>
          </a:p>
          <a:p>
            <a:pPr marL="914400" lvl="0" indent="0" algn="l" rtl="0">
              <a:lnSpc>
                <a:spcPct val="50000"/>
              </a:lnSpc>
              <a:spcBef>
                <a:spcPts val="0"/>
              </a:spcBef>
              <a:spcAft>
                <a:spcPts val="0"/>
              </a:spcAft>
              <a:buNone/>
            </a:pPr>
            <a:endParaRPr sz="2100" dirty="0">
              <a:solidFill>
                <a:schemeClr val="dk1"/>
              </a:solidFill>
            </a:endParaRPr>
          </a:p>
          <a:p>
            <a:pPr marL="457200" lvl="0" indent="-361950" algn="l" rtl="0">
              <a:lnSpc>
                <a:spcPct val="50000"/>
              </a:lnSpc>
              <a:spcBef>
                <a:spcPts val="0"/>
              </a:spcBef>
              <a:spcAft>
                <a:spcPts val="0"/>
              </a:spcAft>
              <a:buClr>
                <a:schemeClr val="dk1"/>
              </a:buClr>
              <a:buSzPts val="2100"/>
              <a:buChar char="●"/>
            </a:pPr>
            <a:r>
              <a:rPr lang="es" sz="2100" dirty="0">
                <a:solidFill>
                  <a:schemeClr val="dk1"/>
                </a:solidFill>
              </a:rPr>
              <a:t>Malware</a:t>
            </a:r>
            <a:endParaRPr sz="2100" dirty="0">
              <a:solidFill>
                <a:schemeClr val="dk1"/>
              </a:solidFill>
            </a:endParaRPr>
          </a:p>
          <a:p>
            <a:pPr marL="914400" lvl="0" indent="0" algn="l" rtl="0">
              <a:lnSpc>
                <a:spcPct val="50000"/>
              </a:lnSpc>
              <a:spcBef>
                <a:spcPts val="0"/>
              </a:spcBef>
              <a:spcAft>
                <a:spcPts val="0"/>
              </a:spcAft>
              <a:buNone/>
            </a:pPr>
            <a:endParaRPr sz="2100" dirty="0">
              <a:solidFill>
                <a:schemeClr val="dk1"/>
              </a:solidFill>
            </a:endParaRPr>
          </a:p>
          <a:p>
            <a:pPr marL="457200" lvl="0" indent="-361950" algn="l" rtl="0">
              <a:lnSpc>
                <a:spcPct val="50000"/>
              </a:lnSpc>
              <a:spcBef>
                <a:spcPts val="0"/>
              </a:spcBef>
              <a:spcAft>
                <a:spcPts val="0"/>
              </a:spcAft>
              <a:buClr>
                <a:schemeClr val="dk1"/>
              </a:buClr>
              <a:buSzPts val="2100"/>
              <a:buChar char="●"/>
            </a:pPr>
            <a:r>
              <a:rPr lang="es" sz="2100" dirty="0">
                <a:solidFill>
                  <a:schemeClr val="dk1"/>
                </a:solidFill>
              </a:rPr>
              <a:t>Ransomware</a:t>
            </a:r>
            <a:endParaRPr sz="2100" dirty="0">
              <a:solidFill>
                <a:schemeClr val="dk1"/>
              </a:solidFill>
            </a:endParaRPr>
          </a:p>
          <a:p>
            <a:pPr marL="914400" lvl="0" indent="0" algn="l" rtl="0">
              <a:lnSpc>
                <a:spcPct val="50000"/>
              </a:lnSpc>
              <a:spcBef>
                <a:spcPts val="0"/>
              </a:spcBef>
              <a:spcAft>
                <a:spcPts val="0"/>
              </a:spcAft>
              <a:buNone/>
            </a:pPr>
            <a:endParaRPr sz="2100" dirty="0">
              <a:solidFill>
                <a:schemeClr val="dk1"/>
              </a:solidFill>
            </a:endParaRPr>
          </a:p>
          <a:p>
            <a:pPr marL="457200" lvl="0" indent="-361950" algn="l" rtl="0">
              <a:lnSpc>
                <a:spcPct val="50000"/>
              </a:lnSpc>
              <a:spcBef>
                <a:spcPts val="0"/>
              </a:spcBef>
              <a:spcAft>
                <a:spcPts val="0"/>
              </a:spcAft>
              <a:buClr>
                <a:schemeClr val="dk1"/>
              </a:buClr>
              <a:buSzPts val="2100"/>
              <a:buChar char="●"/>
            </a:pPr>
            <a:r>
              <a:rPr lang="es" sz="2100" dirty="0">
                <a:solidFill>
                  <a:schemeClr val="dk1"/>
                </a:solidFill>
              </a:rPr>
              <a:t>Botnets</a:t>
            </a:r>
            <a:endParaRPr sz="2100" dirty="0">
              <a:solidFill>
                <a:schemeClr val="dk1"/>
              </a:solidFill>
            </a:endParaRPr>
          </a:p>
          <a:p>
            <a:pPr marL="0" lvl="0" indent="0" algn="l" rtl="0">
              <a:lnSpc>
                <a:spcPct val="50000"/>
              </a:lnSpc>
              <a:spcBef>
                <a:spcPts val="0"/>
              </a:spcBef>
              <a:spcAft>
                <a:spcPts val="0"/>
              </a:spcAft>
              <a:buNone/>
            </a:pPr>
            <a:endParaRPr sz="2100" dirty="0">
              <a:solidFill>
                <a:schemeClr val="dk1"/>
              </a:solidFill>
            </a:endParaRPr>
          </a:p>
          <a:p>
            <a:pPr marL="457200" lvl="0" indent="-361950" algn="l" rtl="0">
              <a:lnSpc>
                <a:spcPct val="50000"/>
              </a:lnSpc>
              <a:spcBef>
                <a:spcPts val="0"/>
              </a:spcBef>
              <a:spcAft>
                <a:spcPts val="0"/>
              </a:spcAft>
              <a:buClr>
                <a:schemeClr val="dk1"/>
              </a:buClr>
              <a:buSzPts val="2100"/>
              <a:buChar char="●"/>
            </a:pPr>
            <a:r>
              <a:rPr lang="es" sz="2100" dirty="0">
                <a:solidFill>
                  <a:schemeClr val="dk1"/>
                </a:solidFill>
              </a:rPr>
              <a:t>DoS/DDos</a:t>
            </a:r>
          </a:p>
          <a:p>
            <a:pPr marL="457200" lvl="0" indent="-361950" algn="l" rtl="0">
              <a:lnSpc>
                <a:spcPct val="50000"/>
              </a:lnSpc>
              <a:spcBef>
                <a:spcPts val="0"/>
              </a:spcBef>
              <a:spcAft>
                <a:spcPts val="0"/>
              </a:spcAft>
              <a:buClr>
                <a:schemeClr val="dk1"/>
              </a:buClr>
              <a:buSzPts val="2100"/>
              <a:buChar char="●"/>
            </a:pPr>
            <a:endParaRPr sz="2100" dirty="0">
              <a:solidFill>
                <a:schemeClr val="dk1"/>
              </a:solidFill>
            </a:endParaRPr>
          </a:p>
          <a:p>
            <a:pPr marL="0" lvl="0" indent="0" algn="l" rtl="0">
              <a:lnSpc>
                <a:spcPct val="100000"/>
              </a:lnSpc>
              <a:spcBef>
                <a:spcPts val="0"/>
              </a:spcBef>
              <a:spcAft>
                <a:spcPts val="0"/>
              </a:spcAft>
              <a:buNone/>
            </a:pPr>
            <a:endParaRPr sz="2100" dirty="0">
              <a:solidFill>
                <a:schemeClr val="dk1"/>
              </a:solidFill>
            </a:endParaRPr>
          </a:p>
          <a:p>
            <a:pPr marL="0" lvl="0" indent="0" algn="l" rtl="0">
              <a:lnSpc>
                <a:spcPct val="100000"/>
              </a:lnSpc>
              <a:spcBef>
                <a:spcPts val="0"/>
              </a:spcBef>
              <a:spcAft>
                <a:spcPts val="0"/>
              </a:spcAft>
              <a:buNone/>
            </a:pPr>
            <a:endParaRPr sz="2100" dirty="0">
              <a:solidFill>
                <a:schemeClr val="lt1"/>
              </a:solidFill>
            </a:endParaRPr>
          </a:p>
          <a:p>
            <a:pPr marL="0" lvl="0" indent="0" algn="l" rtl="0">
              <a:lnSpc>
                <a:spcPct val="100000"/>
              </a:lnSpc>
              <a:spcBef>
                <a:spcPts val="0"/>
              </a:spcBef>
              <a:spcAft>
                <a:spcPts val="0"/>
              </a:spcAft>
              <a:buNone/>
            </a:pPr>
            <a:endParaRPr sz="2100" dirty="0">
              <a:solidFill>
                <a:schemeClr val="lt1"/>
              </a:solidFill>
            </a:endParaRPr>
          </a:p>
          <a:p>
            <a:pPr marL="0" lvl="0" indent="0" algn="l" rtl="0">
              <a:lnSpc>
                <a:spcPct val="100000"/>
              </a:lnSpc>
              <a:spcBef>
                <a:spcPts val="0"/>
              </a:spcBef>
              <a:spcAft>
                <a:spcPts val="0"/>
              </a:spcAft>
              <a:buNone/>
            </a:pPr>
            <a:endParaRPr sz="2100" dirty="0">
              <a:solidFill>
                <a:schemeClr val="lt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2"/>
          <p:cNvSpPr txBox="1">
            <a:spLocks noGrp="1"/>
          </p:cNvSpPr>
          <p:nvPr>
            <p:ph type="title" idx="4294967295"/>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674EA7"/>
                </a:solidFill>
              </a:rPr>
              <a:t>Ingeniería social</a:t>
            </a:r>
            <a:endParaRPr b="1">
              <a:solidFill>
                <a:srgbClr val="674EA7"/>
              </a:solidFill>
            </a:endParaRPr>
          </a:p>
        </p:txBody>
      </p:sp>
      <p:sp>
        <p:nvSpPr>
          <p:cNvPr id="251" name="Google Shape;251;p42"/>
          <p:cNvSpPr txBox="1"/>
          <p:nvPr/>
        </p:nvSpPr>
        <p:spPr>
          <a:xfrm>
            <a:off x="6381725" y="2822550"/>
            <a:ext cx="5143500" cy="6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p42"/>
          <p:cNvSpPr txBox="1"/>
          <p:nvPr/>
        </p:nvSpPr>
        <p:spPr>
          <a:xfrm>
            <a:off x="238850" y="4001775"/>
            <a:ext cx="5143500" cy="600000"/>
          </a:xfrm>
          <a:prstGeom prst="rect">
            <a:avLst/>
          </a:prstGeom>
          <a:noFill/>
          <a:ln>
            <a:noFill/>
          </a:ln>
        </p:spPr>
        <p:txBody>
          <a:bodyPr spcFirstLastPara="1" wrap="square" lIns="91425" tIns="91425" rIns="91425" bIns="91425" anchor="t" anchorCtr="0">
            <a:noAutofit/>
          </a:bodyPr>
          <a:lstStyle/>
          <a:p>
            <a:pPr marL="0" lvl="0" indent="457200" algn="just" rtl="0">
              <a:lnSpc>
                <a:spcPct val="115000"/>
              </a:lnSpc>
              <a:spcBef>
                <a:spcPts val="0"/>
              </a:spcBef>
              <a:spcAft>
                <a:spcPts val="1000"/>
              </a:spcAft>
              <a:buClr>
                <a:schemeClr val="dk1"/>
              </a:buClr>
              <a:buSzPts val="1100"/>
              <a:buFont typeface="Arial"/>
              <a:buNone/>
            </a:pPr>
            <a:r>
              <a:rPr lang="es" sz="1800" u="sng">
                <a:solidFill>
                  <a:schemeClr val="hlink"/>
                </a:solidFill>
                <a:hlinkClick r:id="rId3"/>
              </a:rPr>
              <a:t>https://www.dailymotion.com/video/x2yvzn9</a:t>
            </a:r>
            <a:r>
              <a:rPr lang="es" sz="1800">
                <a:solidFill>
                  <a:schemeClr val="dk2"/>
                </a:solidFill>
              </a:rPr>
              <a:t> </a:t>
            </a:r>
            <a:endParaRPr sz="1800">
              <a:solidFill>
                <a:schemeClr val="dk2"/>
              </a:solidFill>
            </a:endParaRPr>
          </a:p>
        </p:txBody>
      </p:sp>
      <p:pic>
        <p:nvPicPr>
          <p:cNvPr id="253" name="Google Shape;253;p42"/>
          <p:cNvPicPr preferRelativeResize="0"/>
          <p:nvPr/>
        </p:nvPicPr>
        <p:blipFill>
          <a:blip r:embed="rId4">
            <a:alphaModFix/>
          </a:blip>
          <a:stretch>
            <a:fillRect/>
          </a:stretch>
        </p:blipFill>
        <p:spPr>
          <a:xfrm>
            <a:off x="467825" y="1256775"/>
            <a:ext cx="4685549" cy="2629950"/>
          </a:xfrm>
          <a:prstGeom prst="rect">
            <a:avLst/>
          </a:prstGeom>
          <a:noFill/>
          <a:ln>
            <a:noFill/>
          </a:ln>
        </p:spPr>
      </p:pic>
      <p:sp>
        <p:nvSpPr>
          <p:cNvPr id="254" name="Google Shape;254;p42"/>
          <p:cNvSpPr txBox="1"/>
          <p:nvPr/>
        </p:nvSpPr>
        <p:spPr>
          <a:xfrm>
            <a:off x="5668925" y="1301850"/>
            <a:ext cx="3221700" cy="2373600"/>
          </a:xfrm>
          <a:prstGeom prst="rect">
            <a:avLst/>
          </a:prstGeom>
          <a:noFill/>
          <a:ln>
            <a:noFill/>
          </a:ln>
        </p:spPr>
        <p:txBody>
          <a:bodyPr spcFirstLastPara="1" wrap="square" lIns="91425" tIns="91425" rIns="91425" bIns="91425" anchor="t" anchorCtr="0">
            <a:spAutoFit/>
          </a:bodyPr>
          <a:lstStyle/>
          <a:p>
            <a:pPr marL="457200" lvl="0" indent="0" algn="l" rtl="0">
              <a:lnSpc>
                <a:spcPct val="115000"/>
              </a:lnSpc>
              <a:spcBef>
                <a:spcPts val="0"/>
              </a:spcBef>
              <a:spcAft>
                <a:spcPts val="1000"/>
              </a:spcAft>
              <a:buNone/>
            </a:pPr>
            <a:r>
              <a:rPr lang="es" sz="1800">
                <a:solidFill>
                  <a:schemeClr val="dk2"/>
                </a:solidFill>
              </a:rPr>
              <a:t>La ingeniería social es un conjunto de trucos, engaños o artimañas que permiten confundir a una persona  para que entregue información confidencial.</a:t>
            </a:r>
            <a:endParaRPr sz="1800">
              <a:solidFill>
                <a:schemeClr val="dk2"/>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674EA7"/>
                </a:solidFill>
              </a:rPr>
              <a:t>Phishing</a:t>
            </a:r>
            <a:endParaRPr b="1">
              <a:solidFill>
                <a:srgbClr val="674EA7"/>
              </a:solidFill>
            </a:endParaRPr>
          </a:p>
        </p:txBody>
      </p:sp>
      <p:sp>
        <p:nvSpPr>
          <p:cNvPr id="260" name="Google Shape;260;p4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just" rtl="0">
              <a:spcBef>
                <a:spcPts val="0"/>
              </a:spcBef>
              <a:spcAft>
                <a:spcPts val="0"/>
              </a:spcAft>
              <a:buNone/>
            </a:pPr>
            <a:endParaRPr/>
          </a:p>
          <a:p>
            <a:pPr marL="457200" lvl="0" indent="0" algn="just" rtl="0">
              <a:spcBef>
                <a:spcPts val="1000"/>
              </a:spcBef>
              <a:spcAft>
                <a:spcPts val="0"/>
              </a:spcAft>
              <a:buClr>
                <a:schemeClr val="dk1"/>
              </a:buClr>
              <a:buSzPts val="1100"/>
              <a:buFont typeface="Arial"/>
              <a:buNone/>
            </a:pPr>
            <a:endParaRPr/>
          </a:p>
          <a:p>
            <a:pPr marL="457200" lvl="0" indent="0" algn="just" rtl="0">
              <a:spcBef>
                <a:spcPts val="1000"/>
              </a:spcBef>
              <a:spcAft>
                <a:spcPts val="1000"/>
              </a:spcAft>
              <a:buNone/>
            </a:pPr>
            <a:endParaRPr/>
          </a:p>
        </p:txBody>
      </p:sp>
      <p:pic>
        <p:nvPicPr>
          <p:cNvPr id="261" name="Google Shape;261;p43"/>
          <p:cNvPicPr preferRelativeResize="0"/>
          <p:nvPr/>
        </p:nvPicPr>
        <p:blipFill>
          <a:blip r:embed="rId3">
            <a:alphaModFix/>
          </a:blip>
          <a:stretch>
            <a:fillRect/>
          </a:stretch>
        </p:blipFill>
        <p:spPr>
          <a:xfrm>
            <a:off x="482613" y="1264100"/>
            <a:ext cx="2762250" cy="1657350"/>
          </a:xfrm>
          <a:prstGeom prst="rect">
            <a:avLst/>
          </a:prstGeom>
          <a:noFill/>
          <a:ln>
            <a:noFill/>
          </a:ln>
        </p:spPr>
      </p:pic>
      <p:pic>
        <p:nvPicPr>
          <p:cNvPr id="262" name="Google Shape;262;p43"/>
          <p:cNvPicPr preferRelativeResize="0"/>
          <p:nvPr/>
        </p:nvPicPr>
        <p:blipFill>
          <a:blip r:embed="rId4">
            <a:alphaModFix/>
          </a:blip>
          <a:stretch>
            <a:fillRect/>
          </a:stretch>
        </p:blipFill>
        <p:spPr>
          <a:xfrm>
            <a:off x="4123425" y="175450"/>
            <a:ext cx="4480263" cy="4487801"/>
          </a:xfrm>
          <a:prstGeom prst="rect">
            <a:avLst/>
          </a:prstGeom>
          <a:noFill/>
          <a:ln>
            <a:noFill/>
          </a:ln>
        </p:spPr>
      </p:pic>
      <p:pic>
        <p:nvPicPr>
          <p:cNvPr id="263" name="Google Shape;263;p43"/>
          <p:cNvPicPr preferRelativeResize="0"/>
          <p:nvPr/>
        </p:nvPicPr>
        <p:blipFill>
          <a:blip r:embed="rId5">
            <a:alphaModFix/>
          </a:blip>
          <a:stretch>
            <a:fillRect/>
          </a:stretch>
        </p:blipFill>
        <p:spPr>
          <a:xfrm>
            <a:off x="1021775" y="3216538"/>
            <a:ext cx="2771775" cy="16478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674EA7"/>
                </a:solidFill>
              </a:rPr>
              <a:t>Phishing</a:t>
            </a:r>
            <a:endParaRPr b="1">
              <a:solidFill>
                <a:srgbClr val="674EA7"/>
              </a:solidFill>
            </a:endParaRPr>
          </a:p>
        </p:txBody>
      </p:sp>
      <p:sp>
        <p:nvSpPr>
          <p:cNvPr id="269" name="Google Shape;269;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just" rtl="0">
              <a:spcBef>
                <a:spcPts val="0"/>
              </a:spcBef>
              <a:spcAft>
                <a:spcPts val="0"/>
              </a:spcAft>
              <a:buNone/>
            </a:pPr>
            <a:r>
              <a:rPr lang="es"/>
              <a:t>El Phishing es una combinación de ingeniería social y elementos técnicos para engañar a un usuario y lograr que éste entregue involuntariamente información confidencial (credenciales de acceso, datos de la tarjeta de crédito) a usuarios malintencionados.</a:t>
            </a:r>
            <a:endParaRPr/>
          </a:p>
          <a:p>
            <a:pPr marL="457200" lvl="0" indent="0" algn="just" rtl="0">
              <a:spcBef>
                <a:spcPts val="1000"/>
              </a:spcBef>
              <a:spcAft>
                <a:spcPts val="0"/>
              </a:spcAft>
              <a:buClr>
                <a:schemeClr val="dk1"/>
              </a:buClr>
              <a:buSzPts val="1100"/>
              <a:buFont typeface="Arial"/>
              <a:buNone/>
            </a:pPr>
            <a:endParaRPr/>
          </a:p>
          <a:p>
            <a:pPr marL="457200" lvl="0" indent="0" algn="just" rtl="0">
              <a:spcBef>
                <a:spcPts val="1000"/>
              </a:spcBef>
              <a:spcAft>
                <a:spcPts val="0"/>
              </a:spcAft>
              <a:buNone/>
            </a:pPr>
            <a:r>
              <a:rPr lang="es"/>
              <a:t>La forma más común es mediante el envío de mails falsos, escritos como si hubieran sido enviados por la auténtica organización</a:t>
            </a:r>
            <a:endParaRPr/>
          </a:p>
          <a:p>
            <a:pPr marL="457200" lvl="0" indent="0" algn="just" rtl="0">
              <a:spcBef>
                <a:spcPts val="1000"/>
              </a:spcBef>
              <a:spcAft>
                <a:spcPts val="0"/>
              </a:spcAft>
              <a:buClr>
                <a:schemeClr val="dk1"/>
              </a:buClr>
              <a:buSzPts val="1100"/>
              <a:buFont typeface="Arial"/>
              <a:buNone/>
            </a:pPr>
            <a:endParaRPr/>
          </a:p>
          <a:p>
            <a:pPr marL="457200" lvl="0" indent="0" algn="just" rtl="0">
              <a:spcBef>
                <a:spcPts val="1000"/>
              </a:spcBef>
              <a:spcAft>
                <a:spcPts val="100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674EA7"/>
                </a:solidFill>
              </a:rPr>
              <a:t>Phishing. ¿Cómo protegernos?</a:t>
            </a:r>
            <a:endParaRPr b="1">
              <a:solidFill>
                <a:srgbClr val="674EA7"/>
              </a:solidFill>
            </a:endParaRPr>
          </a:p>
        </p:txBody>
      </p:sp>
      <p:sp>
        <p:nvSpPr>
          <p:cNvPr id="275" name="Google Shape;275;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736600" lvl="0" indent="-342900" algn="l" rtl="0">
              <a:spcBef>
                <a:spcPts val="0"/>
              </a:spcBef>
              <a:spcAft>
                <a:spcPts val="0"/>
              </a:spcAft>
              <a:buClr>
                <a:srgbClr val="525252"/>
              </a:buClr>
              <a:buSzPts val="1800"/>
              <a:buChar char="●"/>
            </a:pPr>
            <a:r>
              <a:rPr lang="es" b="1">
                <a:solidFill>
                  <a:srgbClr val="525252"/>
                </a:solidFill>
              </a:rPr>
              <a:t>Sé precavido ante los correos que aparentan ser de entidades bancarias o servicios conocidos</a:t>
            </a:r>
            <a:r>
              <a:rPr lang="es">
                <a:solidFill>
                  <a:srgbClr val="525252"/>
                </a:solidFill>
              </a:rPr>
              <a:t> (Dropbox, Facebook, Google Drive) con mensajes que no esperabas, que son alarmistas o  extraños, o requiriendo información sensible.</a:t>
            </a:r>
            <a:endParaRPr>
              <a:solidFill>
                <a:srgbClr val="525252"/>
              </a:solidFill>
            </a:endParaRPr>
          </a:p>
          <a:p>
            <a:pPr marL="736600" lvl="0" indent="-342900" algn="l" rtl="0">
              <a:spcBef>
                <a:spcPts val="0"/>
              </a:spcBef>
              <a:spcAft>
                <a:spcPts val="0"/>
              </a:spcAft>
              <a:buClr>
                <a:srgbClr val="525252"/>
              </a:buClr>
              <a:buSzPts val="1800"/>
              <a:buChar char="●"/>
            </a:pPr>
            <a:r>
              <a:rPr lang="es" b="1">
                <a:solidFill>
                  <a:srgbClr val="525252"/>
                </a:solidFill>
              </a:rPr>
              <a:t>Sospecha</a:t>
            </a:r>
            <a:r>
              <a:rPr lang="es">
                <a:solidFill>
                  <a:srgbClr val="525252"/>
                </a:solidFill>
              </a:rPr>
              <a:t> si hay errores gramaticales en el texto.</a:t>
            </a:r>
            <a:endParaRPr>
              <a:solidFill>
                <a:srgbClr val="525252"/>
              </a:solidFill>
            </a:endParaRPr>
          </a:p>
          <a:p>
            <a:pPr marL="736600" lvl="0" indent="-342900" algn="l" rtl="0">
              <a:spcBef>
                <a:spcPts val="0"/>
              </a:spcBef>
              <a:spcAft>
                <a:spcPts val="0"/>
              </a:spcAft>
              <a:buClr>
                <a:srgbClr val="525252"/>
              </a:buClr>
              <a:buSzPts val="1800"/>
              <a:buChar char="●"/>
            </a:pPr>
            <a:r>
              <a:rPr lang="es" b="1">
                <a:solidFill>
                  <a:srgbClr val="525252"/>
                </a:solidFill>
              </a:rPr>
              <a:t>Si recibes comunicaciones anónimas del tipo “Estimado cliente”</a:t>
            </a:r>
            <a:r>
              <a:rPr lang="es">
                <a:solidFill>
                  <a:srgbClr val="525252"/>
                </a:solidFill>
              </a:rPr>
              <a:t>, “Notificación a usuario” o “Querido amigo”, es un indicio que debe alertarte.</a:t>
            </a:r>
            <a:endParaRPr>
              <a:solidFill>
                <a:srgbClr val="525252"/>
              </a:solidFill>
            </a:endParaRPr>
          </a:p>
          <a:p>
            <a:pPr marL="736600" lvl="0" indent="-342900" algn="l" rtl="0">
              <a:spcBef>
                <a:spcPts val="0"/>
              </a:spcBef>
              <a:spcAft>
                <a:spcPts val="0"/>
              </a:spcAft>
              <a:buClr>
                <a:srgbClr val="525252"/>
              </a:buClr>
              <a:buSzPts val="1800"/>
              <a:buChar char="●"/>
            </a:pPr>
            <a:r>
              <a:rPr lang="es">
                <a:solidFill>
                  <a:srgbClr val="525252"/>
                </a:solidFill>
              </a:rPr>
              <a:t>Si el mensaje </a:t>
            </a:r>
            <a:r>
              <a:rPr lang="es" b="1">
                <a:solidFill>
                  <a:srgbClr val="525252"/>
                </a:solidFill>
              </a:rPr>
              <a:t>te obliga a tomar una decisión muy rápido</a:t>
            </a:r>
            <a:r>
              <a:rPr lang="es">
                <a:solidFill>
                  <a:srgbClr val="525252"/>
                </a:solidFill>
              </a:rPr>
              <a:t> es mala señal.</a:t>
            </a:r>
            <a:endParaRPr>
              <a:solidFill>
                <a:srgbClr val="525252"/>
              </a:solidFill>
            </a:endParaRPr>
          </a:p>
          <a:p>
            <a:pPr marL="0" lvl="0" indent="0" algn="l" rtl="0">
              <a:spcBef>
                <a:spcPts val="3200"/>
              </a:spcBef>
              <a:spcAft>
                <a:spcPts val="0"/>
              </a:spcAft>
              <a:buNone/>
            </a:pPr>
            <a:r>
              <a:rPr lang="es">
                <a:solidFill>
                  <a:srgbClr val="525252"/>
                </a:solidFill>
              </a:rPr>
              <a:t>Entre otras...</a:t>
            </a:r>
            <a:endParaRPr/>
          </a:p>
          <a:p>
            <a:pPr marL="457200" lvl="0" indent="0" algn="just" rtl="0">
              <a:spcBef>
                <a:spcPts val="3200"/>
              </a:spcBef>
              <a:spcAft>
                <a:spcPts val="1000"/>
              </a:spcAft>
              <a:buNone/>
            </a:pPr>
            <a:endParaRPr sz="1700"/>
          </a:p>
        </p:txBody>
      </p:sp>
      <p:pic>
        <p:nvPicPr>
          <p:cNvPr id="276" name="Google Shape;276;p45"/>
          <p:cNvPicPr preferRelativeResize="0"/>
          <p:nvPr/>
        </p:nvPicPr>
        <p:blipFill>
          <a:blip r:embed="rId3">
            <a:alphaModFix/>
          </a:blip>
          <a:stretch>
            <a:fillRect/>
          </a:stretch>
        </p:blipFill>
        <p:spPr>
          <a:xfrm>
            <a:off x="2076300" y="4760663"/>
            <a:ext cx="1589589" cy="2791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0B0080"/>
                </a:solidFill>
              </a:rPr>
              <a:t>Tailgating </a:t>
            </a:r>
            <a:endParaRPr b="1">
              <a:solidFill>
                <a:srgbClr val="0B0080"/>
              </a:solidFill>
            </a:endParaRPr>
          </a:p>
          <a:p>
            <a:pPr marL="0" lvl="0" indent="0" algn="l" rtl="0">
              <a:spcBef>
                <a:spcPts val="0"/>
              </a:spcBef>
              <a:spcAft>
                <a:spcPts val="0"/>
              </a:spcAft>
              <a:buNone/>
            </a:pPr>
            <a:endParaRPr b="1">
              <a:solidFill>
                <a:schemeClr val="lt1"/>
              </a:solidFill>
            </a:endParaRPr>
          </a:p>
          <a:p>
            <a:pPr marL="0" lvl="0" indent="0" algn="l" rtl="0">
              <a:spcBef>
                <a:spcPts val="0"/>
              </a:spcBef>
              <a:spcAft>
                <a:spcPts val="0"/>
              </a:spcAft>
              <a:buNone/>
            </a:pPr>
            <a:endParaRPr b="1">
              <a:solidFill>
                <a:schemeClr val="lt1"/>
              </a:solidFill>
            </a:endParaRPr>
          </a:p>
        </p:txBody>
      </p:sp>
      <p:sp>
        <p:nvSpPr>
          <p:cNvPr id="282" name="Google Shape;282;p4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just" rtl="0">
              <a:spcBef>
                <a:spcPts val="0"/>
              </a:spcBef>
              <a:spcAft>
                <a:spcPts val="0"/>
              </a:spcAft>
              <a:buNone/>
            </a:pPr>
            <a:endParaRPr/>
          </a:p>
          <a:p>
            <a:pPr marL="457200" lvl="0" indent="0" algn="just" rtl="0">
              <a:spcBef>
                <a:spcPts val="1000"/>
              </a:spcBef>
              <a:spcAft>
                <a:spcPts val="0"/>
              </a:spcAft>
              <a:buNone/>
            </a:pPr>
            <a:endParaRPr/>
          </a:p>
          <a:p>
            <a:pPr marL="457200" lvl="0" indent="0" algn="just" rtl="0">
              <a:spcBef>
                <a:spcPts val="1000"/>
              </a:spcBef>
              <a:spcAft>
                <a:spcPts val="0"/>
              </a:spcAft>
              <a:buNone/>
            </a:pPr>
            <a:endParaRPr/>
          </a:p>
          <a:p>
            <a:pPr marL="457200" lvl="0" indent="0" algn="just" rtl="0">
              <a:spcBef>
                <a:spcPts val="1000"/>
              </a:spcBef>
              <a:spcAft>
                <a:spcPts val="1000"/>
              </a:spcAft>
              <a:buNone/>
            </a:pPr>
            <a:endParaRPr/>
          </a:p>
        </p:txBody>
      </p:sp>
      <p:pic>
        <p:nvPicPr>
          <p:cNvPr id="283" name="Google Shape;283;p46"/>
          <p:cNvPicPr preferRelativeResize="0"/>
          <p:nvPr/>
        </p:nvPicPr>
        <p:blipFill>
          <a:blip r:embed="rId3">
            <a:alphaModFix/>
          </a:blip>
          <a:stretch>
            <a:fillRect/>
          </a:stretch>
        </p:blipFill>
        <p:spPr>
          <a:xfrm>
            <a:off x="2286000" y="781050"/>
            <a:ext cx="6096000" cy="3429000"/>
          </a:xfrm>
          <a:prstGeom prst="rect">
            <a:avLst/>
          </a:prstGeom>
          <a:noFill/>
          <a:ln>
            <a:noFill/>
          </a:ln>
        </p:spPr>
      </p:pic>
      <p:pic>
        <p:nvPicPr>
          <p:cNvPr id="284" name="Google Shape;284;p46"/>
          <p:cNvPicPr preferRelativeResize="0"/>
          <p:nvPr/>
        </p:nvPicPr>
        <p:blipFill>
          <a:blip r:embed="rId4">
            <a:alphaModFix/>
          </a:blip>
          <a:stretch>
            <a:fillRect/>
          </a:stretch>
        </p:blipFill>
        <p:spPr>
          <a:xfrm>
            <a:off x="1059475" y="4286250"/>
            <a:ext cx="7181850" cy="5143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0B0080"/>
                </a:solidFill>
              </a:rPr>
              <a:t>Baiting </a:t>
            </a:r>
            <a:endParaRPr b="1">
              <a:solidFill>
                <a:srgbClr val="0B0080"/>
              </a:solidFill>
            </a:endParaRPr>
          </a:p>
          <a:p>
            <a:pPr marL="0" lvl="0" indent="0" algn="l" rtl="0">
              <a:spcBef>
                <a:spcPts val="0"/>
              </a:spcBef>
              <a:spcAft>
                <a:spcPts val="0"/>
              </a:spcAft>
              <a:buNone/>
            </a:pPr>
            <a:endParaRPr b="1">
              <a:solidFill>
                <a:schemeClr val="lt1"/>
              </a:solidFill>
            </a:endParaRPr>
          </a:p>
          <a:p>
            <a:pPr marL="0" lvl="0" indent="0" algn="l" rtl="0">
              <a:spcBef>
                <a:spcPts val="0"/>
              </a:spcBef>
              <a:spcAft>
                <a:spcPts val="0"/>
              </a:spcAft>
              <a:buNone/>
            </a:pPr>
            <a:endParaRPr b="1">
              <a:solidFill>
                <a:schemeClr val="lt1"/>
              </a:solidFill>
            </a:endParaRPr>
          </a:p>
        </p:txBody>
      </p:sp>
      <p:sp>
        <p:nvSpPr>
          <p:cNvPr id="290" name="Google Shape;290;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a:solidFill>
                  <a:schemeClr val="dk1"/>
                </a:solidFill>
              </a:rPr>
              <a:t>Baiting: Colocando USB drives o CDs infectados con malware en lugares públicos.</a:t>
            </a:r>
            <a:endParaRPr>
              <a:solidFill>
                <a:schemeClr val="dk1"/>
              </a:solidFill>
            </a:endParaRPr>
          </a:p>
        </p:txBody>
      </p:sp>
      <p:pic>
        <p:nvPicPr>
          <p:cNvPr id="291" name="Google Shape;291;p47"/>
          <p:cNvPicPr preferRelativeResize="0"/>
          <p:nvPr/>
        </p:nvPicPr>
        <p:blipFill>
          <a:blip r:embed="rId3">
            <a:alphaModFix/>
          </a:blip>
          <a:stretch>
            <a:fillRect/>
          </a:stretch>
        </p:blipFill>
        <p:spPr>
          <a:xfrm>
            <a:off x="573550" y="2074251"/>
            <a:ext cx="7996901" cy="23280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rgbClr val="674EA7"/>
                </a:solidFill>
              </a:rPr>
              <a:t>¿Qué es el Malware?</a:t>
            </a:r>
            <a:endParaRPr b="1">
              <a:solidFill>
                <a:srgbClr val="674EA7"/>
              </a:solidFill>
            </a:endParaRPr>
          </a:p>
          <a:p>
            <a:pPr marL="0" lvl="0" indent="0" algn="l" rtl="0">
              <a:spcBef>
                <a:spcPts val="0"/>
              </a:spcBef>
              <a:spcAft>
                <a:spcPts val="0"/>
              </a:spcAft>
              <a:buClr>
                <a:schemeClr val="dk1"/>
              </a:buClr>
              <a:buSzPts val="1100"/>
              <a:buFont typeface="Arial"/>
              <a:buNone/>
            </a:pPr>
            <a:endParaRPr b="1">
              <a:solidFill>
                <a:srgbClr val="674EA7"/>
              </a:solidFill>
            </a:endParaRPr>
          </a:p>
          <a:p>
            <a:pPr marL="0" lvl="0" indent="0" algn="l" rtl="0">
              <a:spcBef>
                <a:spcPts val="0"/>
              </a:spcBef>
              <a:spcAft>
                <a:spcPts val="0"/>
              </a:spcAft>
              <a:buNone/>
            </a:pPr>
            <a:endParaRPr b="1">
              <a:solidFill>
                <a:srgbClr val="674EA7"/>
              </a:solidFill>
            </a:endParaRPr>
          </a:p>
        </p:txBody>
      </p:sp>
      <p:sp>
        <p:nvSpPr>
          <p:cNvPr id="297" name="Google Shape;297;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just" rtl="0">
              <a:spcBef>
                <a:spcPts val="0"/>
              </a:spcBef>
              <a:spcAft>
                <a:spcPts val="0"/>
              </a:spcAft>
              <a:buClr>
                <a:schemeClr val="dk1"/>
              </a:buClr>
              <a:buSzPts val="1100"/>
              <a:buFont typeface="Arial"/>
              <a:buNone/>
            </a:pPr>
            <a:r>
              <a:rPr lang="es"/>
              <a:t>El malware es software malicioso que puede:</a:t>
            </a:r>
            <a:endParaRPr/>
          </a:p>
          <a:p>
            <a:pPr marL="914400" lvl="0" indent="-342900" algn="just" rtl="0">
              <a:spcBef>
                <a:spcPts val="1000"/>
              </a:spcBef>
              <a:spcAft>
                <a:spcPts val="0"/>
              </a:spcAft>
              <a:buSzPts val="1800"/>
              <a:buChar char="●"/>
            </a:pPr>
            <a:r>
              <a:rPr lang="es"/>
              <a:t>Infectar otras PCs</a:t>
            </a:r>
            <a:endParaRPr/>
          </a:p>
          <a:p>
            <a:pPr marL="914400" lvl="0" indent="-342900" algn="just" rtl="0">
              <a:spcBef>
                <a:spcPts val="0"/>
              </a:spcBef>
              <a:spcAft>
                <a:spcPts val="0"/>
              </a:spcAft>
              <a:buSzPts val="1800"/>
              <a:buChar char="●"/>
            </a:pPr>
            <a:r>
              <a:rPr lang="es"/>
              <a:t>Permitir el acceso remoto a la información de la PC</a:t>
            </a:r>
            <a:endParaRPr/>
          </a:p>
          <a:p>
            <a:pPr marL="914400" lvl="0" indent="-342900" algn="just" rtl="0">
              <a:spcBef>
                <a:spcPts val="0"/>
              </a:spcBef>
              <a:spcAft>
                <a:spcPts val="0"/>
              </a:spcAft>
              <a:buSzPts val="1800"/>
              <a:buChar char="●"/>
            </a:pPr>
            <a:r>
              <a:rPr lang="es"/>
              <a:t>Destruir información</a:t>
            </a:r>
            <a:endParaRPr/>
          </a:p>
          <a:p>
            <a:pPr marL="914400" lvl="0" indent="-342900" algn="just" rtl="0">
              <a:spcBef>
                <a:spcPts val="0"/>
              </a:spcBef>
              <a:spcAft>
                <a:spcPts val="0"/>
              </a:spcAft>
              <a:buSzPts val="1800"/>
              <a:buChar char="●"/>
            </a:pPr>
            <a:r>
              <a:rPr lang="es"/>
              <a:t>Robar información personal</a:t>
            </a:r>
            <a:endParaRPr/>
          </a:p>
          <a:p>
            <a:pPr marL="914400" lvl="0" indent="-342900" algn="just" rtl="0">
              <a:spcBef>
                <a:spcPts val="0"/>
              </a:spcBef>
              <a:spcAft>
                <a:spcPts val="0"/>
              </a:spcAft>
              <a:buSzPts val="1800"/>
              <a:buChar char="●"/>
            </a:pPr>
            <a:r>
              <a:rPr lang="es"/>
              <a:t>Hacer que nuestra PC ejecute acciones ordenadas por un tercero: enviar SPAM, saturar comunicaciones, etc.</a:t>
            </a:r>
            <a:endParaRPr/>
          </a:p>
          <a:p>
            <a:pPr marL="457200" lvl="0" indent="0" algn="just" rtl="0">
              <a:spcBef>
                <a:spcPts val="1000"/>
              </a:spcBef>
              <a:spcAft>
                <a:spcPts val="0"/>
              </a:spcAft>
              <a:buClr>
                <a:schemeClr val="dk1"/>
              </a:buClr>
              <a:buSzPts val="1100"/>
              <a:buFont typeface="Arial"/>
              <a:buNone/>
            </a:pPr>
            <a:r>
              <a:rPr lang="es"/>
              <a:t>Consideramos malware a cualquiera de los siguientes: Virus, Gusano, Troyano, Spyware, Keylogger, Backdoor, Ransomware.</a:t>
            </a:r>
            <a:br>
              <a:rPr lang="es"/>
            </a:br>
            <a:endParaRPr/>
          </a:p>
          <a:p>
            <a:pPr marL="457200" lvl="0" indent="0" algn="just" rtl="0">
              <a:spcBef>
                <a:spcPts val="1000"/>
              </a:spcBef>
              <a:spcAft>
                <a:spcPts val="0"/>
              </a:spcAft>
              <a:buClr>
                <a:schemeClr val="dk1"/>
              </a:buClr>
              <a:buSzPts val="1100"/>
              <a:buFont typeface="Arial"/>
              <a:buNone/>
            </a:pPr>
            <a:endParaRPr/>
          </a:p>
          <a:p>
            <a:pPr marL="457200" lvl="0" indent="0" algn="just" rtl="0">
              <a:spcBef>
                <a:spcPts val="1000"/>
              </a:spcBef>
              <a:spcAft>
                <a:spcPts val="0"/>
              </a:spcAft>
              <a:buClr>
                <a:schemeClr val="dk1"/>
              </a:buClr>
              <a:buSzPts val="1100"/>
              <a:buFont typeface="Arial"/>
              <a:buNone/>
            </a:pPr>
            <a:endParaRPr/>
          </a:p>
          <a:p>
            <a:pPr marL="457200" lvl="0" indent="0" algn="just" rtl="0">
              <a:spcBef>
                <a:spcPts val="1000"/>
              </a:spcBef>
              <a:spcAft>
                <a:spcPts val="100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b="1">
                <a:solidFill>
                  <a:srgbClr val="674EA7"/>
                </a:solidFill>
              </a:rPr>
              <a:t>¿Qué es el Malware?</a:t>
            </a:r>
            <a:endParaRPr b="1">
              <a:solidFill>
                <a:srgbClr val="674EA7"/>
              </a:solidFill>
            </a:endParaRPr>
          </a:p>
          <a:p>
            <a:pPr marL="0" lvl="0" indent="0" algn="l" rtl="0">
              <a:spcBef>
                <a:spcPts val="0"/>
              </a:spcBef>
              <a:spcAft>
                <a:spcPts val="0"/>
              </a:spcAft>
              <a:buClr>
                <a:schemeClr val="dk1"/>
              </a:buClr>
              <a:buSzPts val="1100"/>
              <a:buFont typeface="Arial"/>
              <a:buNone/>
            </a:pPr>
            <a:endParaRPr b="1">
              <a:solidFill>
                <a:srgbClr val="674EA7"/>
              </a:solidFill>
            </a:endParaRPr>
          </a:p>
          <a:p>
            <a:pPr marL="0" lvl="0" indent="0" algn="l" rtl="0">
              <a:spcBef>
                <a:spcPts val="0"/>
              </a:spcBef>
              <a:spcAft>
                <a:spcPts val="0"/>
              </a:spcAft>
              <a:buNone/>
            </a:pPr>
            <a:endParaRPr b="1">
              <a:solidFill>
                <a:srgbClr val="674EA7"/>
              </a:solidFill>
            </a:endParaRPr>
          </a:p>
        </p:txBody>
      </p:sp>
      <p:sp>
        <p:nvSpPr>
          <p:cNvPr id="303" name="Google Shape;303;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
              <a:t>El malware puede llegar con o sin nuestro consentimiento.</a:t>
            </a:r>
            <a:endParaRPr/>
          </a:p>
          <a:p>
            <a:pPr marL="457200" lvl="0" indent="0" algn="just" rtl="0">
              <a:spcBef>
                <a:spcPts val="1000"/>
              </a:spcBef>
              <a:spcAft>
                <a:spcPts val="0"/>
              </a:spcAft>
              <a:buClr>
                <a:schemeClr val="dk1"/>
              </a:buClr>
              <a:buSzPts val="1100"/>
              <a:buFont typeface="Arial"/>
              <a:buNone/>
            </a:pPr>
            <a:r>
              <a:rPr lang="es"/>
              <a:t>Sin nuestro consentimiento:</a:t>
            </a:r>
            <a:endParaRPr/>
          </a:p>
          <a:p>
            <a:pPr marL="914400" lvl="0" indent="-342900" algn="just" rtl="0">
              <a:spcBef>
                <a:spcPts val="1000"/>
              </a:spcBef>
              <a:spcAft>
                <a:spcPts val="0"/>
              </a:spcAft>
              <a:buSzPts val="1800"/>
              <a:buChar char="●"/>
            </a:pPr>
            <a:r>
              <a:rPr lang="es"/>
              <a:t>Al visitar un sitio web malicioso</a:t>
            </a:r>
            <a:endParaRPr/>
          </a:p>
          <a:p>
            <a:pPr marL="914400" lvl="0" indent="-342900" algn="just" rtl="0">
              <a:spcBef>
                <a:spcPts val="0"/>
              </a:spcBef>
              <a:spcAft>
                <a:spcPts val="0"/>
              </a:spcAft>
              <a:buSzPts val="1800"/>
              <a:buChar char="●"/>
            </a:pPr>
            <a:r>
              <a:rPr lang="es"/>
              <a:t>Al utilizar un pendrive infectado</a:t>
            </a:r>
            <a:endParaRPr/>
          </a:p>
          <a:p>
            <a:pPr marL="914400" lvl="0" indent="-342900" algn="just" rtl="0">
              <a:spcBef>
                <a:spcPts val="0"/>
              </a:spcBef>
              <a:spcAft>
                <a:spcPts val="0"/>
              </a:spcAft>
              <a:buSzPts val="1800"/>
              <a:buChar char="●"/>
            </a:pPr>
            <a:r>
              <a:rPr lang="es"/>
              <a:t>A través de la red a la que está conectada nuestro dispositivo</a:t>
            </a:r>
            <a:endParaRPr/>
          </a:p>
          <a:p>
            <a:pPr marL="457200" lvl="0" indent="0" algn="just" rtl="0">
              <a:spcBef>
                <a:spcPts val="1000"/>
              </a:spcBef>
              <a:spcAft>
                <a:spcPts val="0"/>
              </a:spcAft>
              <a:buNone/>
            </a:pPr>
            <a:br>
              <a:rPr lang="es"/>
            </a:br>
            <a:r>
              <a:rPr lang="es"/>
              <a:t>Con nuestro consentimiento:</a:t>
            </a:r>
            <a:endParaRPr/>
          </a:p>
          <a:p>
            <a:pPr marL="914400" lvl="0" indent="-342900" algn="just" rtl="0">
              <a:spcBef>
                <a:spcPts val="1000"/>
              </a:spcBef>
              <a:spcAft>
                <a:spcPts val="0"/>
              </a:spcAft>
              <a:buSzPts val="1800"/>
              <a:buChar char="●"/>
            </a:pPr>
            <a:r>
              <a:rPr lang="es"/>
              <a:t>Instalando software pirata. (juegos, cracks, keygens)</a:t>
            </a:r>
            <a:endParaRPr/>
          </a:p>
          <a:p>
            <a:pPr marL="914400" lvl="0" indent="-342900" algn="just" rtl="0">
              <a:spcBef>
                <a:spcPts val="0"/>
              </a:spcBef>
              <a:spcAft>
                <a:spcPts val="0"/>
              </a:spcAft>
              <a:buSzPts val="1800"/>
              <a:buChar char="●"/>
            </a:pPr>
            <a:r>
              <a:rPr lang="es"/>
              <a:t>Siendo víctimas de ingeniería social.</a:t>
            </a:r>
            <a:endParaRPr/>
          </a:p>
          <a:p>
            <a:pPr marL="457200" lvl="0" indent="0" algn="just" rtl="0">
              <a:spcBef>
                <a:spcPts val="1000"/>
              </a:spcBef>
              <a:spcAft>
                <a:spcPts val="100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674EA7"/>
                </a:solidFill>
              </a:rPr>
              <a:t>Es noticia! </a:t>
            </a:r>
            <a:endParaRPr b="1">
              <a:solidFill>
                <a:srgbClr val="674EA7"/>
              </a:solidFill>
            </a:endParaRPr>
          </a:p>
          <a:p>
            <a:pPr marL="0" lvl="0" indent="0" algn="l" rtl="0">
              <a:spcBef>
                <a:spcPts val="0"/>
              </a:spcBef>
              <a:spcAft>
                <a:spcPts val="0"/>
              </a:spcAft>
              <a:buNone/>
            </a:pPr>
            <a:r>
              <a:rPr lang="es" sz="2400" b="1">
                <a:solidFill>
                  <a:srgbClr val="674EA7"/>
                </a:solidFill>
              </a:rPr>
              <a:t>Les pasa a los Bancos</a:t>
            </a:r>
            <a:endParaRPr sz="2400" b="1">
              <a:solidFill>
                <a:srgbClr val="674EA7"/>
              </a:solidFill>
            </a:endParaRPr>
          </a:p>
        </p:txBody>
      </p:sp>
      <p:pic>
        <p:nvPicPr>
          <p:cNvPr id="91" name="Google Shape;91;p18"/>
          <p:cNvPicPr preferRelativeResize="0"/>
          <p:nvPr/>
        </p:nvPicPr>
        <p:blipFill>
          <a:blip r:embed="rId3">
            <a:alphaModFix/>
          </a:blip>
          <a:stretch>
            <a:fillRect/>
          </a:stretch>
        </p:blipFill>
        <p:spPr>
          <a:xfrm>
            <a:off x="344025" y="1522300"/>
            <a:ext cx="4339775" cy="3182126"/>
          </a:xfrm>
          <a:prstGeom prst="rect">
            <a:avLst/>
          </a:prstGeom>
          <a:noFill/>
          <a:ln>
            <a:noFill/>
          </a:ln>
        </p:spPr>
      </p:pic>
      <p:pic>
        <p:nvPicPr>
          <p:cNvPr id="92" name="Google Shape;92;p18"/>
          <p:cNvPicPr preferRelativeResize="0"/>
          <p:nvPr/>
        </p:nvPicPr>
        <p:blipFill>
          <a:blip r:embed="rId4">
            <a:alphaModFix/>
          </a:blip>
          <a:stretch>
            <a:fillRect/>
          </a:stretch>
        </p:blipFill>
        <p:spPr>
          <a:xfrm>
            <a:off x="5438363" y="1629013"/>
            <a:ext cx="2725825" cy="2529601"/>
          </a:xfrm>
          <a:prstGeom prst="rect">
            <a:avLst/>
          </a:prstGeom>
          <a:noFill/>
          <a:ln>
            <a:noFill/>
          </a:ln>
        </p:spPr>
      </p:pic>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674EA7"/>
                </a:solidFill>
              </a:rPr>
              <a:t>Malware - Ransomware</a:t>
            </a:r>
            <a:endParaRPr b="1">
              <a:solidFill>
                <a:srgbClr val="674EA7"/>
              </a:solidFill>
            </a:endParaRPr>
          </a:p>
          <a:p>
            <a:pPr marL="0" lvl="0" indent="0" algn="l" rtl="0">
              <a:spcBef>
                <a:spcPts val="0"/>
              </a:spcBef>
              <a:spcAft>
                <a:spcPts val="0"/>
              </a:spcAft>
              <a:buNone/>
            </a:pPr>
            <a:endParaRPr b="1">
              <a:solidFill>
                <a:srgbClr val="674EA7"/>
              </a:solidFill>
            </a:endParaRPr>
          </a:p>
          <a:p>
            <a:pPr marL="0" lvl="0" indent="0" algn="l" rtl="0">
              <a:spcBef>
                <a:spcPts val="0"/>
              </a:spcBef>
              <a:spcAft>
                <a:spcPts val="0"/>
              </a:spcAft>
              <a:buNone/>
            </a:pPr>
            <a:endParaRPr b="1">
              <a:solidFill>
                <a:srgbClr val="674EA7"/>
              </a:solidFill>
            </a:endParaRPr>
          </a:p>
        </p:txBody>
      </p:sp>
      <p:sp>
        <p:nvSpPr>
          <p:cNvPr id="309" name="Google Shape;309;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2100"/>
              <a:t>  </a:t>
            </a:r>
            <a:br>
              <a:rPr lang="es" sz="2100"/>
            </a:br>
            <a:r>
              <a:rPr lang="es" sz="2100"/>
              <a:t>¿Escucharon hablar</a:t>
            </a:r>
            <a:endParaRPr sz="2100"/>
          </a:p>
          <a:p>
            <a:pPr marL="0" lvl="0" indent="0" algn="just" rtl="0">
              <a:spcBef>
                <a:spcPts val="1000"/>
              </a:spcBef>
              <a:spcAft>
                <a:spcPts val="0"/>
              </a:spcAft>
              <a:buNone/>
            </a:pPr>
            <a:r>
              <a:rPr lang="es" sz="2100"/>
              <a:t> de Ransomware?</a:t>
            </a:r>
            <a:endParaRPr sz="2100"/>
          </a:p>
          <a:p>
            <a:pPr marL="0" lvl="0" indent="0" algn="just" rtl="0">
              <a:spcBef>
                <a:spcPts val="1000"/>
              </a:spcBef>
              <a:spcAft>
                <a:spcPts val="0"/>
              </a:spcAft>
              <a:buNone/>
            </a:pPr>
            <a:endParaRPr/>
          </a:p>
          <a:p>
            <a:pPr marL="457200" lvl="0" indent="0" algn="just" rtl="0">
              <a:spcBef>
                <a:spcPts val="1000"/>
              </a:spcBef>
              <a:spcAft>
                <a:spcPts val="0"/>
              </a:spcAft>
              <a:buNone/>
            </a:pPr>
            <a:endParaRPr/>
          </a:p>
          <a:p>
            <a:pPr marL="457200" lvl="0" indent="0" algn="just" rtl="0">
              <a:spcBef>
                <a:spcPts val="1000"/>
              </a:spcBef>
              <a:spcAft>
                <a:spcPts val="0"/>
              </a:spcAft>
              <a:buNone/>
            </a:pPr>
            <a:endParaRPr/>
          </a:p>
          <a:p>
            <a:pPr marL="457200" lvl="0" indent="0" algn="just" rtl="0">
              <a:spcBef>
                <a:spcPts val="1000"/>
              </a:spcBef>
              <a:spcAft>
                <a:spcPts val="0"/>
              </a:spcAft>
              <a:buNone/>
            </a:pPr>
            <a:endParaRPr/>
          </a:p>
          <a:p>
            <a:pPr marL="457200" lvl="0" indent="0" algn="just" rtl="0">
              <a:spcBef>
                <a:spcPts val="1000"/>
              </a:spcBef>
              <a:spcAft>
                <a:spcPts val="1000"/>
              </a:spcAft>
              <a:buNone/>
            </a:pPr>
            <a:endParaRPr/>
          </a:p>
        </p:txBody>
      </p:sp>
      <p:pic>
        <p:nvPicPr>
          <p:cNvPr id="310" name="Google Shape;310;p50"/>
          <p:cNvPicPr preferRelativeResize="0"/>
          <p:nvPr/>
        </p:nvPicPr>
        <p:blipFill>
          <a:blip r:embed="rId3">
            <a:alphaModFix/>
          </a:blip>
          <a:stretch>
            <a:fillRect/>
          </a:stretch>
        </p:blipFill>
        <p:spPr>
          <a:xfrm>
            <a:off x="4572000" y="781875"/>
            <a:ext cx="3476876" cy="2625025"/>
          </a:xfrm>
          <a:prstGeom prst="rect">
            <a:avLst/>
          </a:prstGeom>
          <a:noFill/>
          <a:ln>
            <a:noFill/>
          </a:ln>
        </p:spPr>
      </p:pic>
      <p:pic>
        <p:nvPicPr>
          <p:cNvPr id="311" name="Google Shape;311;p50"/>
          <p:cNvPicPr preferRelativeResize="0"/>
          <p:nvPr/>
        </p:nvPicPr>
        <p:blipFill>
          <a:blip r:embed="rId4">
            <a:alphaModFix/>
          </a:blip>
          <a:stretch>
            <a:fillRect/>
          </a:stretch>
        </p:blipFill>
        <p:spPr>
          <a:xfrm>
            <a:off x="499575" y="2501075"/>
            <a:ext cx="2927675" cy="2363300"/>
          </a:xfrm>
          <a:prstGeom prst="rect">
            <a:avLst/>
          </a:prstGeom>
          <a:noFill/>
          <a:ln>
            <a:noFill/>
          </a:ln>
        </p:spPr>
      </p:pic>
      <p:pic>
        <p:nvPicPr>
          <p:cNvPr id="312" name="Google Shape;312;p50"/>
          <p:cNvPicPr preferRelativeResize="0"/>
          <p:nvPr/>
        </p:nvPicPr>
        <p:blipFill>
          <a:blip r:embed="rId5">
            <a:alphaModFix/>
          </a:blip>
          <a:stretch>
            <a:fillRect/>
          </a:stretch>
        </p:blipFill>
        <p:spPr>
          <a:xfrm>
            <a:off x="4332263" y="3535900"/>
            <a:ext cx="2498537" cy="1457476"/>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674EA7"/>
                </a:solidFill>
              </a:rPr>
              <a:t>Malware - Ransomware</a:t>
            </a:r>
            <a:endParaRPr b="1">
              <a:solidFill>
                <a:srgbClr val="674EA7"/>
              </a:solidFill>
            </a:endParaRPr>
          </a:p>
          <a:p>
            <a:pPr marL="0" lvl="0" indent="0" algn="l" rtl="0">
              <a:spcBef>
                <a:spcPts val="0"/>
              </a:spcBef>
              <a:spcAft>
                <a:spcPts val="0"/>
              </a:spcAft>
              <a:buNone/>
            </a:pPr>
            <a:endParaRPr b="1">
              <a:solidFill>
                <a:srgbClr val="674EA7"/>
              </a:solidFill>
            </a:endParaRPr>
          </a:p>
          <a:p>
            <a:pPr marL="0" lvl="0" indent="0" algn="l" rtl="0">
              <a:spcBef>
                <a:spcPts val="0"/>
              </a:spcBef>
              <a:spcAft>
                <a:spcPts val="0"/>
              </a:spcAft>
              <a:buNone/>
            </a:pPr>
            <a:endParaRPr b="1">
              <a:solidFill>
                <a:srgbClr val="674EA7"/>
              </a:solidFill>
            </a:endParaRPr>
          </a:p>
        </p:txBody>
      </p:sp>
      <p:sp>
        <p:nvSpPr>
          <p:cNvPr id="318" name="Google Shape;318;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s"/>
              <a:t>El ransomware es malware usado por  cibercriminales para secuestrar un dispositivo o la información almacenada en éstos.</a:t>
            </a:r>
            <a:endParaRPr/>
          </a:p>
          <a:p>
            <a:pPr marL="0" lvl="0" indent="0" algn="just" rtl="0">
              <a:spcBef>
                <a:spcPts val="0"/>
              </a:spcBef>
              <a:spcAft>
                <a:spcPts val="0"/>
              </a:spcAft>
              <a:buClr>
                <a:schemeClr val="dk1"/>
              </a:buClr>
              <a:buSzPts val="1100"/>
              <a:buFont typeface="Arial"/>
              <a:buNone/>
            </a:pPr>
            <a:r>
              <a:rPr lang="es"/>
              <a:t>Dependiendo del tipo de ransomware:</a:t>
            </a:r>
            <a:endParaRPr/>
          </a:p>
          <a:p>
            <a:pPr marL="457200" lvl="0" indent="-342900" algn="just" rtl="0">
              <a:spcBef>
                <a:spcPts val="0"/>
              </a:spcBef>
              <a:spcAft>
                <a:spcPts val="0"/>
              </a:spcAft>
              <a:buSzPts val="1800"/>
              <a:buChar char="●"/>
            </a:pPr>
            <a:r>
              <a:rPr lang="es"/>
              <a:t>Encripta archivos importantes y pide el pago de un rescate a cambio de la clave de desencripción utilizada. Amenaza con borrar la clave luego de una fecha límite.</a:t>
            </a:r>
            <a:endParaRPr/>
          </a:p>
          <a:p>
            <a:pPr marL="457200" lvl="0" indent="-342900" algn="just" rtl="0">
              <a:spcBef>
                <a:spcPts val="0"/>
              </a:spcBef>
              <a:spcAft>
                <a:spcPts val="0"/>
              </a:spcAft>
              <a:buSzPts val="1800"/>
              <a:buChar char="●"/>
            </a:pPr>
            <a:r>
              <a:rPr lang="es"/>
              <a:t>Se hace pasar por la policía y extorsiona al usuario diciendo que se encontró pornografía y software pirata.</a:t>
            </a:r>
            <a:endParaRPr/>
          </a:p>
          <a:p>
            <a:pPr marL="457200" lvl="0" indent="-342900" algn="just" rtl="0">
              <a:spcBef>
                <a:spcPts val="0"/>
              </a:spcBef>
              <a:spcAft>
                <a:spcPts val="0"/>
              </a:spcAft>
              <a:buSzPts val="1800"/>
              <a:buChar char="●"/>
            </a:pPr>
            <a:r>
              <a:rPr lang="es"/>
              <a:t>Altera el arranque de la PC evitando que pueda encender.</a:t>
            </a:r>
            <a:endParaRPr/>
          </a:p>
        </p:txBody>
      </p:sp>
      <p:sp>
        <p:nvSpPr>
          <p:cNvPr id="319" name="Google Shape;319;p51"/>
          <p:cNvSpPr txBox="1"/>
          <p:nvPr/>
        </p:nvSpPr>
        <p:spPr>
          <a:xfrm>
            <a:off x="235500" y="4050150"/>
            <a:ext cx="7865700" cy="572700"/>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es" sz="1800" b="1">
                <a:solidFill>
                  <a:schemeClr val="dk2"/>
                </a:solidFill>
              </a:rPr>
              <a:t>El pago se suele pedir en Bitcoins!! ¿A alguien se le ocurre por qué?</a:t>
            </a:r>
            <a:endParaRPr b="1"/>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674EA7"/>
                </a:solidFill>
              </a:rPr>
              <a:t>Malware - ¿Cómo protegernos?</a:t>
            </a:r>
            <a:endParaRPr b="1">
              <a:solidFill>
                <a:srgbClr val="674EA7"/>
              </a:solidFill>
            </a:endParaRPr>
          </a:p>
          <a:p>
            <a:pPr marL="0" lvl="0" indent="0" algn="l" rtl="0">
              <a:spcBef>
                <a:spcPts val="0"/>
              </a:spcBef>
              <a:spcAft>
                <a:spcPts val="0"/>
              </a:spcAft>
              <a:buNone/>
            </a:pPr>
            <a:endParaRPr b="1">
              <a:solidFill>
                <a:srgbClr val="674EA7"/>
              </a:solidFill>
            </a:endParaRPr>
          </a:p>
          <a:p>
            <a:pPr marL="0" lvl="0" indent="0" algn="l" rtl="0">
              <a:spcBef>
                <a:spcPts val="0"/>
              </a:spcBef>
              <a:spcAft>
                <a:spcPts val="0"/>
              </a:spcAft>
              <a:buNone/>
            </a:pPr>
            <a:endParaRPr b="1">
              <a:solidFill>
                <a:srgbClr val="674EA7"/>
              </a:solidFill>
            </a:endParaRPr>
          </a:p>
        </p:txBody>
      </p:sp>
      <p:sp>
        <p:nvSpPr>
          <p:cNvPr id="325" name="Google Shape;325;p52"/>
          <p:cNvSpPr txBox="1"/>
          <p:nvPr/>
        </p:nvSpPr>
        <p:spPr>
          <a:xfrm>
            <a:off x="311700" y="1395600"/>
            <a:ext cx="6656700" cy="2727300"/>
          </a:xfrm>
          <a:prstGeom prst="rect">
            <a:avLst/>
          </a:prstGeom>
          <a:noFill/>
          <a:ln>
            <a:noFill/>
          </a:ln>
        </p:spPr>
        <p:txBody>
          <a:bodyPr spcFirstLastPara="1" wrap="square" lIns="91425" tIns="91425" rIns="91425" bIns="91425" anchor="t" anchorCtr="0">
            <a:noAutofit/>
          </a:bodyPr>
          <a:lstStyle/>
          <a:p>
            <a:pPr marL="457200" lvl="0" indent="-342900" algn="just" rtl="0">
              <a:lnSpc>
                <a:spcPct val="115000"/>
              </a:lnSpc>
              <a:spcBef>
                <a:spcPts val="0"/>
              </a:spcBef>
              <a:spcAft>
                <a:spcPts val="0"/>
              </a:spcAft>
              <a:buClr>
                <a:schemeClr val="dk2"/>
              </a:buClr>
              <a:buSzPts val="1800"/>
              <a:buChar char="●"/>
            </a:pPr>
            <a:r>
              <a:rPr lang="es" sz="1800">
                <a:solidFill>
                  <a:schemeClr val="dk2"/>
                </a:solidFill>
              </a:rPr>
              <a:t>Instalar y tener actualizadas herramientas antimalware.</a:t>
            </a:r>
            <a:endParaRPr sz="1800">
              <a:solidFill>
                <a:schemeClr val="dk2"/>
              </a:solidFill>
            </a:endParaRPr>
          </a:p>
          <a:p>
            <a:pPr marL="457200" lvl="0" indent="-342900" algn="just" rtl="0">
              <a:lnSpc>
                <a:spcPct val="115000"/>
              </a:lnSpc>
              <a:spcBef>
                <a:spcPts val="0"/>
              </a:spcBef>
              <a:spcAft>
                <a:spcPts val="0"/>
              </a:spcAft>
              <a:buClr>
                <a:schemeClr val="dk2"/>
              </a:buClr>
              <a:buSzPts val="1800"/>
              <a:buChar char="●"/>
            </a:pPr>
            <a:r>
              <a:rPr lang="es" sz="1800">
                <a:solidFill>
                  <a:schemeClr val="dk2"/>
                </a:solidFill>
              </a:rPr>
              <a:t>Mantener actualizados los sistemas operativos, aplicaciones y todo el software</a:t>
            </a:r>
            <a:endParaRPr sz="1800">
              <a:solidFill>
                <a:schemeClr val="dk2"/>
              </a:solidFill>
            </a:endParaRPr>
          </a:p>
          <a:p>
            <a:pPr marL="457200" lvl="0" indent="-342900" algn="just" rtl="0">
              <a:lnSpc>
                <a:spcPct val="115000"/>
              </a:lnSpc>
              <a:spcBef>
                <a:spcPts val="0"/>
              </a:spcBef>
              <a:spcAft>
                <a:spcPts val="0"/>
              </a:spcAft>
              <a:buClr>
                <a:schemeClr val="dk2"/>
              </a:buClr>
              <a:buSzPts val="1800"/>
              <a:buChar char="●"/>
            </a:pPr>
            <a:r>
              <a:rPr lang="es" sz="1800">
                <a:solidFill>
                  <a:schemeClr val="dk2"/>
                </a:solidFill>
              </a:rPr>
              <a:t>Hacer backups!! </a:t>
            </a:r>
            <a:endParaRPr sz="1800">
              <a:solidFill>
                <a:schemeClr val="dk2"/>
              </a:solidFill>
            </a:endParaRPr>
          </a:p>
          <a:p>
            <a:pPr marL="457200" lvl="0" indent="0" algn="just" rtl="0">
              <a:lnSpc>
                <a:spcPct val="115000"/>
              </a:lnSpc>
              <a:spcBef>
                <a:spcPts val="0"/>
              </a:spcBef>
              <a:spcAft>
                <a:spcPts val="0"/>
              </a:spcAft>
              <a:buNone/>
            </a:pPr>
            <a:endParaRPr sz="1800">
              <a:solidFill>
                <a:schemeClr val="dk2"/>
              </a:solidFill>
            </a:endParaRPr>
          </a:p>
          <a:p>
            <a:pPr marL="457200" lvl="0" indent="-342900" algn="just" rtl="0">
              <a:lnSpc>
                <a:spcPct val="115000"/>
              </a:lnSpc>
              <a:spcBef>
                <a:spcPts val="0"/>
              </a:spcBef>
              <a:spcAft>
                <a:spcPts val="0"/>
              </a:spcAft>
              <a:buClr>
                <a:schemeClr val="dk2"/>
              </a:buClr>
              <a:buSzPts val="1800"/>
              <a:buChar char="●"/>
            </a:pPr>
            <a:r>
              <a:rPr lang="es" sz="1800">
                <a:solidFill>
                  <a:schemeClr val="dk2"/>
                </a:solidFill>
              </a:rPr>
              <a:t>Realizar escaneos periódicos del equipo (si hay escaneos programados no detenerlos)</a:t>
            </a:r>
            <a:endParaRPr sz="1800">
              <a:solidFill>
                <a:schemeClr val="dk2"/>
              </a:solidFill>
            </a:endParaRPr>
          </a:p>
        </p:txBody>
      </p:sp>
      <p:pic>
        <p:nvPicPr>
          <p:cNvPr id="326" name="Google Shape;326;p52"/>
          <p:cNvPicPr preferRelativeResize="0"/>
          <p:nvPr/>
        </p:nvPicPr>
        <p:blipFill>
          <a:blip r:embed="rId3">
            <a:alphaModFix/>
          </a:blip>
          <a:stretch>
            <a:fillRect/>
          </a:stretch>
        </p:blipFill>
        <p:spPr>
          <a:xfrm>
            <a:off x="6821300" y="173550"/>
            <a:ext cx="2170024" cy="1235699"/>
          </a:xfrm>
          <a:prstGeom prst="rect">
            <a:avLst/>
          </a:prstGeom>
          <a:noFill/>
          <a:ln>
            <a:noFill/>
          </a:ln>
        </p:spPr>
      </p:pic>
      <p:pic>
        <p:nvPicPr>
          <p:cNvPr id="327" name="Google Shape;327;p52"/>
          <p:cNvPicPr preferRelativeResize="0"/>
          <p:nvPr/>
        </p:nvPicPr>
        <p:blipFill>
          <a:blip r:embed="rId4">
            <a:alphaModFix/>
          </a:blip>
          <a:stretch>
            <a:fillRect/>
          </a:stretch>
        </p:blipFill>
        <p:spPr>
          <a:xfrm>
            <a:off x="3464125" y="4667150"/>
            <a:ext cx="1544475" cy="2712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0B0080"/>
                </a:solidFill>
              </a:rPr>
              <a:t>Frente a un archivo sospechoso...</a:t>
            </a:r>
            <a:endParaRPr b="1">
              <a:solidFill>
                <a:srgbClr val="0B0080"/>
              </a:solidFill>
            </a:endParaRPr>
          </a:p>
        </p:txBody>
      </p:sp>
      <p:sp>
        <p:nvSpPr>
          <p:cNvPr id="333" name="Google Shape;333;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2100">
                <a:solidFill>
                  <a:schemeClr val="dk1"/>
                </a:solidFill>
              </a:rPr>
              <a:t>Virus total es un sitio donde se pueden cargar archivos y el sitio nos dice cuáles antivirus lo detectan como una amenaza.</a:t>
            </a:r>
            <a:endParaRPr sz="2100">
              <a:solidFill>
                <a:schemeClr val="dk1"/>
              </a:solidFill>
            </a:endParaRPr>
          </a:p>
          <a:p>
            <a:pPr marL="1828800" lvl="0" indent="457200" algn="l" rtl="0">
              <a:spcBef>
                <a:spcPts val="1000"/>
              </a:spcBef>
              <a:spcAft>
                <a:spcPts val="0"/>
              </a:spcAft>
              <a:buNone/>
            </a:pPr>
            <a:endParaRPr sz="2100">
              <a:solidFill>
                <a:schemeClr val="dk1"/>
              </a:solidFill>
            </a:endParaRPr>
          </a:p>
          <a:p>
            <a:pPr marL="0" lvl="0" indent="0" algn="l" rtl="0">
              <a:spcBef>
                <a:spcPts val="1000"/>
              </a:spcBef>
              <a:spcAft>
                <a:spcPts val="0"/>
              </a:spcAft>
              <a:buNone/>
            </a:pPr>
            <a:r>
              <a:rPr lang="es" sz="2100" u="sng">
                <a:solidFill>
                  <a:schemeClr val="dk1"/>
                </a:solidFill>
                <a:hlinkClick r:id="rId3">
                  <a:extLst>
                    <a:ext uri="{A12FA001-AC4F-418D-AE19-62706E023703}">
                      <ahyp:hlinkClr xmlns:ahyp="http://schemas.microsoft.com/office/drawing/2018/hyperlinkcolor" val="tx"/>
                    </a:ext>
                  </a:extLst>
                </a:hlinkClick>
              </a:rPr>
              <a:t>https://www.virustotal.com/</a:t>
            </a:r>
            <a:r>
              <a:rPr lang="es" sz="2100">
                <a:solidFill>
                  <a:schemeClr val="dk1"/>
                </a:solidFill>
              </a:rPr>
              <a:t> </a:t>
            </a:r>
            <a:br>
              <a:rPr lang="es" sz="2100">
                <a:solidFill>
                  <a:schemeClr val="dk1"/>
                </a:solidFill>
              </a:rPr>
            </a:br>
            <a:endParaRPr sz="2100">
              <a:solidFill>
                <a:schemeClr val="dk1"/>
              </a:solidFill>
            </a:endParaRPr>
          </a:p>
          <a:p>
            <a:pPr marL="0" lvl="0" indent="0" algn="ctr" rtl="0">
              <a:spcBef>
                <a:spcPts val="1000"/>
              </a:spcBef>
              <a:spcAft>
                <a:spcPts val="0"/>
              </a:spcAft>
              <a:buNone/>
            </a:pPr>
            <a:endParaRPr sz="2100">
              <a:solidFill>
                <a:schemeClr val="dk1"/>
              </a:solidFill>
            </a:endParaRPr>
          </a:p>
          <a:p>
            <a:pPr marL="0" lvl="0" indent="0" algn="ctr" rtl="0">
              <a:spcBef>
                <a:spcPts val="1000"/>
              </a:spcBef>
              <a:spcAft>
                <a:spcPts val="1000"/>
              </a:spcAft>
              <a:buNone/>
            </a:pPr>
            <a:r>
              <a:rPr lang="es" sz="2100">
                <a:solidFill>
                  <a:schemeClr val="dk1"/>
                </a:solidFill>
              </a:rPr>
              <a:t>A la hora de ejecutar un archivo sospechoso, no es mala idea pasar por este sitio antes para estar un poco más seguros...</a:t>
            </a:r>
            <a:endParaRPr sz="1900">
              <a:solidFill>
                <a:schemeClr val="dk1"/>
              </a:solidFill>
            </a:endParaRPr>
          </a:p>
        </p:txBody>
      </p:sp>
      <p:pic>
        <p:nvPicPr>
          <p:cNvPr id="334" name="Google Shape;334;p53"/>
          <p:cNvPicPr preferRelativeResize="0"/>
          <p:nvPr/>
        </p:nvPicPr>
        <p:blipFill rotWithShape="1">
          <a:blip r:embed="rId4">
            <a:alphaModFix/>
          </a:blip>
          <a:srcRect l="28082" t="15803" r="32365" b="44921"/>
          <a:stretch/>
        </p:blipFill>
        <p:spPr>
          <a:xfrm>
            <a:off x="4623125" y="2022400"/>
            <a:ext cx="3530525" cy="19720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0B0080"/>
                </a:solidFill>
              </a:rPr>
              <a:t>Botnets</a:t>
            </a:r>
            <a:endParaRPr b="1">
              <a:solidFill>
                <a:srgbClr val="0B0080"/>
              </a:solidFill>
            </a:endParaRPr>
          </a:p>
        </p:txBody>
      </p:sp>
      <p:sp>
        <p:nvSpPr>
          <p:cNvPr id="340" name="Google Shape;340;p5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2100" b="1">
                <a:solidFill>
                  <a:schemeClr val="lt1"/>
                </a:solidFill>
              </a:rPr>
              <a:t>¿</a:t>
            </a:r>
            <a:r>
              <a:rPr lang="es" sz="2100" b="1">
                <a:solidFill>
                  <a:schemeClr val="dk1"/>
                </a:solidFill>
              </a:rPr>
              <a:t>Qué es una botnet? </a:t>
            </a:r>
            <a:endParaRPr sz="2100" b="1">
              <a:solidFill>
                <a:schemeClr val="dk1"/>
              </a:solidFill>
            </a:endParaRPr>
          </a:p>
          <a:p>
            <a:pPr marL="457200" lvl="0" indent="-361950" algn="just" rtl="0">
              <a:spcBef>
                <a:spcPts val="1000"/>
              </a:spcBef>
              <a:spcAft>
                <a:spcPts val="0"/>
              </a:spcAft>
              <a:buClr>
                <a:schemeClr val="dk1"/>
              </a:buClr>
              <a:buSzPts val="2100"/>
              <a:buChar char="●"/>
            </a:pPr>
            <a:r>
              <a:rPr lang="es" sz="2100">
                <a:solidFill>
                  <a:schemeClr val="dk1"/>
                </a:solidFill>
              </a:rPr>
              <a:t>Es una red de bots, que son hosts infectados (combinan aspectos de virus, troyanos, gusanos y rootkits: control remoto, propagación, etc).</a:t>
            </a:r>
            <a:endParaRPr sz="2100">
              <a:solidFill>
                <a:schemeClr val="dk1"/>
              </a:solidFill>
            </a:endParaRPr>
          </a:p>
          <a:p>
            <a:pPr marL="457200" lvl="0" indent="-361950" algn="just" rtl="0">
              <a:spcBef>
                <a:spcPts val="0"/>
              </a:spcBef>
              <a:spcAft>
                <a:spcPts val="0"/>
              </a:spcAft>
              <a:buClr>
                <a:schemeClr val="dk1"/>
              </a:buClr>
              <a:buSzPts val="2100"/>
              <a:buChar char="●"/>
            </a:pPr>
            <a:r>
              <a:rPr lang="es" sz="2100">
                <a:solidFill>
                  <a:schemeClr val="dk1"/>
                </a:solidFill>
              </a:rPr>
              <a:t>Hay una entidad de control conocido como Servidor “Command &amp; Control” manejado por “bot master/herder” (una persona o grupo)</a:t>
            </a:r>
            <a:endParaRPr sz="2100">
              <a:solidFill>
                <a:schemeClr val="dk1"/>
              </a:solidFill>
            </a:endParaRPr>
          </a:p>
          <a:p>
            <a:pPr marL="457200" lvl="0" indent="-361950" algn="just" rtl="0">
              <a:spcBef>
                <a:spcPts val="0"/>
              </a:spcBef>
              <a:spcAft>
                <a:spcPts val="0"/>
              </a:spcAft>
              <a:buClr>
                <a:schemeClr val="dk1"/>
              </a:buClr>
              <a:buSzPts val="2100"/>
              <a:buChar char="●"/>
            </a:pPr>
            <a:r>
              <a:rPr lang="es" sz="2100">
                <a:solidFill>
                  <a:schemeClr val="dk1"/>
                </a:solidFill>
              </a:rPr>
              <a:t>Realizan actividades maliciosas, como por ej:</a:t>
            </a:r>
            <a:endParaRPr sz="2100">
              <a:solidFill>
                <a:schemeClr val="dk1"/>
              </a:solidFill>
            </a:endParaRPr>
          </a:p>
          <a:p>
            <a:pPr marL="914400" lvl="1" indent="-330200" algn="l" rtl="0">
              <a:spcBef>
                <a:spcPts val="0"/>
              </a:spcBef>
              <a:spcAft>
                <a:spcPts val="0"/>
              </a:spcAft>
              <a:buClr>
                <a:schemeClr val="dk1"/>
              </a:buClr>
              <a:buSzPts val="1600"/>
              <a:buChar char="○"/>
            </a:pPr>
            <a:r>
              <a:rPr lang="es" sz="1600">
                <a:solidFill>
                  <a:schemeClr val="dk1"/>
                </a:solidFill>
              </a:rPr>
              <a:t>Robo de credenciales</a:t>
            </a:r>
            <a:endParaRPr sz="1600">
              <a:solidFill>
                <a:schemeClr val="dk1"/>
              </a:solidFill>
            </a:endParaRPr>
          </a:p>
          <a:p>
            <a:pPr marL="914400" lvl="1" indent="-330200" algn="l" rtl="0">
              <a:spcBef>
                <a:spcPts val="0"/>
              </a:spcBef>
              <a:spcAft>
                <a:spcPts val="0"/>
              </a:spcAft>
              <a:buClr>
                <a:schemeClr val="dk1"/>
              </a:buClr>
              <a:buSzPts val="1600"/>
              <a:buChar char="○"/>
            </a:pPr>
            <a:r>
              <a:rPr lang="es" sz="1600">
                <a:solidFill>
                  <a:schemeClr val="dk1"/>
                </a:solidFill>
              </a:rPr>
              <a:t>Envío de SPAM</a:t>
            </a:r>
            <a:endParaRPr sz="1600">
              <a:solidFill>
                <a:schemeClr val="dk1"/>
              </a:solidFill>
            </a:endParaRPr>
          </a:p>
          <a:p>
            <a:pPr marL="914400" lvl="1" indent="-330200" algn="l" rtl="0">
              <a:spcBef>
                <a:spcPts val="0"/>
              </a:spcBef>
              <a:spcAft>
                <a:spcPts val="0"/>
              </a:spcAft>
              <a:buClr>
                <a:schemeClr val="dk1"/>
              </a:buClr>
              <a:buSzPts val="1600"/>
              <a:buChar char="○"/>
            </a:pPr>
            <a:r>
              <a:rPr lang="es" sz="1600">
                <a:solidFill>
                  <a:schemeClr val="dk1"/>
                </a:solidFill>
              </a:rPr>
              <a:t>DDOS</a:t>
            </a:r>
            <a:endParaRPr sz="1600">
              <a:solidFill>
                <a:schemeClr val="dk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0B0080"/>
                </a:solidFill>
              </a:rPr>
              <a:t>Botnets</a:t>
            </a:r>
            <a:endParaRPr b="1">
              <a:solidFill>
                <a:srgbClr val="0B0080"/>
              </a:solidFill>
            </a:endParaRPr>
          </a:p>
        </p:txBody>
      </p:sp>
      <p:sp>
        <p:nvSpPr>
          <p:cNvPr id="346" name="Google Shape;346;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sz="2100" b="1">
                <a:solidFill>
                  <a:schemeClr val="lt1"/>
                </a:solidFill>
              </a:rPr>
              <a:t>¿Cómo </a:t>
            </a:r>
            <a:endParaRPr sz="2100" b="1">
              <a:solidFill>
                <a:schemeClr val="lt1"/>
              </a:solidFill>
            </a:endParaRPr>
          </a:p>
          <a:p>
            <a:pPr marL="0" lvl="0" indent="0" algn="just" rtl="0">
              <a:spcBef>
                <a:spcPts val="1000"/>
              </a:spcBef>
              <a:spcAft>
                <a:spcPts val="0"/>
              </a:spcAft>
              <a:buNone/>
            </a:pPr>
            <a:r>
              <a:rPr lang="es" sz="2100" b="1">
                <a:solidFill>
                  <a:schemeClr val="lt1"/>
                </a:solidFill>
              </a:rPr>
              <a:t>funcionan? </a:t>
            </a:r>
            <a:endParaRPr sz="2100" b="1">
              <a:solidFill>
                <a:schemeClr val="lt1"/>
              </a:solidFill>
            </a:endParaRPr>
          </a:p>
          <a:p>
            <a:pPr marL="457200" lvl="0" indent="0" algn="just" rtl="0">
              <a:spcBef>
                <a:spcPts val="1000"/>
              </a:spcBef>
              <a:spcAft>
                <a:spcPts val="1000"/>
              </a:spcAft>
              <a:buNone/>
            </a:pPr>
            <a:endParaRPr sz="1600">
              <a:solidFill>
                <a:schemeClr val="lt1"/>
              </a:solidFill>
            </a:endParaRPr>
          </a:p>
        </p:txBody>
      </p:sp>
      <p:pic>
        <p:nvPicPr>
          <p:cNvPr id="347" name="Google Shape;347;p55"/>
          <p:cNvPicPr preferRelativeResize="0"/>
          <p:nvPr/>
        </p:nvPicPr>
        <p:blipFill>
          <a:blip r:embed="rId3">
            <a:alphaModFix/>
          </a:blip>
          <a:stretch>
            <a:fillRect/>
          </a:stretch>
        </p:blipFill>
        <p:spPr>
          <a:xfrm>
            <a:off x="2295675" y="494000"/>
            <a:ext cx="6160601" cy="4155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0B0080"/>
                </a:solidFill>
              </a:rPr>
              <a:t>DoS/DDoS</a:t>
            </a:r>
            <a:endParaRPr b="1">
              <a:solidFill>
                <a:srgbClr val="0B0080"/>
              </a:solidFill>
            </a:endParaRPr>
          </a:p>
        </p:txBody>
      </p:sp>
      <p:sp>
        <p:nvSpPr>
          <p:cNvPr id="353" name="Google Shape;353;p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1950" algn="just" rtl="0">
              <a:spcBef>
                <a:spcPts val="0"/>
              </a:spcBef>
              <a:spcAft>
                <a:spcPts val="0"/>
              </a:spcAft>
              <a:buClr>
                <a:schemeClr val="accent2"/>
              </a:buClr>
              <a:buSzPts val="2100"/>
              <a:buChar char="●"/>
            </a:pPr>
            <a:r>
              <a:rPr lang="es" sz="2100">
                <a:solidFill>
                  <a:schemeClr val="accent2"/>
                </a:solidFill>
              </a:rPr>
              <a:t>Un DoS (denegación de servicio) es un ataque cuyo objetivo es volver el sistema computacional inaccesible (no disponible).</a:t>
            </a:r>
            <a:endParaRPr sz="2100">
              <a:solidFill>
                <a:schemeClr val="accent2"/>
              </a:solidFill>
            </a:endParaRPr>
          </a:p>
          <a:p>
            <a:pPr marL="457200" lvl="0" indent="-361950" algn="just" rtl="0">
              <a:spcBef>
                <a:spcPts val="0"/>
              </a:spcBef>
              <a:spcAft>
                <a:spcPts val="0"/>
              </a:spcAft>
              <a:buClr>
                <a:schemeClr val="accent2"/>
              </a:buClr>
              <a:buSzPts val="2100"/>
              <a:buChar char="●"/>
            </a:pPr>
            <a:r>
              <a:rPr lang="es" sz="2100">
                <a:solidFill>
                  <a:schemeClr val="accent2"/>
                </a:solidFill>
              </a:rPr>
              <a:t>El ataque consiste en agotar los recursos de un objetivo para que sea inaccesible. Para ello, un ataque de denegación de servicio sobrecarga al objetivo haciendo gran cantidad de peticiones.</a:t>
            </a:r>
            <a:endParaRPr sz="2100">
              <a:solidFill>
                <a:schemeClr val="accent2"/>
              </a:solidFill>
            </a:endParaRPr>
          </a:p>
          <a:p>
            <a:pPr marL="457200" lvl="0" indent="-361950" algn="just" rtl="0">
              <a:spcBef>
                <a:spcPts val="0"/>
              </a:spcBef>
              <a:spcAft>
                <a:spcPts val="0"/>
              </a:spcAft>
              <a:buClr>
                <a:schemeClr val="accent2"/>
              </a:buClr>
              <a:buSzPts val="2100"/>
              <a:buChar char="●"/>
            </a:pPr>
            <a:r>
              <a:rPr lang="es" sz="2100">
                <a:solidFill>
                  <a:schemeClr val="accent2"/>
                </a:solidFill>
              </a:rPr>
              <a:t>Este ataque puede ser iniciado por una única máquina o por múltiples máquinas. Cuando el ataque es llevado a cabo por múltiples máquinas se conoce como ataque de denegación de servicio distribuido o DDOS.</a:t>
            </a:r>
            <a:endParaRPr sz="2100" b="1">
              <a:solidFill>
                <a:schemeClr val="accent2"/>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0000FF"/>
                </a:solidFill>
              </a:rPr>
              <a:t>DoS/DDoS</a:t>
            </a:r>
            <a:endParaRPr b="1">
              <a:solidFill>
                <a:srgbClr val="0000FF"/>
              </a:solidFill>
            </a:endParaRPr>
          </a:p>
        </p:txBody>
      </p:sp>
      <p:sp>
        <p:nvSpPr>
          <p:cNvPr id="359" name="Google Shape;359;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61950" algn="just" rtl="0">
              <a:spcBef>
                <a:spcPts val="0"/>
              </a:spcBef>
              <a:spcAft>
                <a:spcPts val="0"/>
              </a:spcAft>
              <a:buClr>
                <a:schemeClr val="dk1"/>
              </a:buClr>
              <a:buSzPts val="2100"/>
              <a:buChar char="●"/>
            </a:pPr>
            <a:r>
              <a:rPr lang="es" sz="2100">
                <a:solidFill>
                  <a:schemeClr val="dk1"/>
                </a:solidFill>
              </a:rPr>
              <a:t>Algunas técnicas utilizadas para realizar un ataque de DDOS son  la amplificación y la reflexión de los paquetes de un servicio determinado.</a:t>
            </a:r>
            <a:endParaRPr sz="2100">
              <a:solidFill>
                <a:schemeClr val="dk1"/>
              </a:solidFill>
            </a:endParaRPr>
          </a:p>
          <a:p>
            <a:pPr marL="457200" lvl="0" indent="-361950" algn="just" rtl="0">
              <a:spcBef>
                <a:spcPts val="0"/>
              </a:spcBef>
              <a:spcAft>
                <a:spcPts val="0"/>
              </a:spcAft>
              <a:buClr>
                <a:schemeClr val="dk1"/>
              </a:buClr>
              <a:buSzPts val="2100"/>
              <a:buChar char="●"/>
            </a:pPr>
            <a:r>
              <a:rPr lang="es" sz="2100">
                <a:solidFill>
                  <a:schemeClr val="dk1"/>
                </a:solidFill>
              </a:rPr>
              <a:t>Amplificación: Un atacante envía un requerimiento que genera una respuesta con un volumen de datos mucho más grande.</a:t>
            </a:r>
            <a:endParaRPr sz="2100">
              <a:solidFill>
                <a:schemeClr val="dk1"/>
              </a:solidFill>
            </a:endParaRPr>
          </a:p>
          <a:p>
            <a:pPr marL="457200" lvl="0" indent="-361950" algn="just" rtl="0">
              <a:spcBef>
                <a:spcPts val="0"/>
              </a:spcBef>
              <a:spcAft>
                <a:spcPts val="0"/>
              </a:spcAft>
              <a:buClr>
                <a:schemeClr val="dk1"/>
              </a:buClr>
              <a:buSzPts val="2100"/>
              <a:buChar char="●"/>
            </a:pPr>
            <a:r>
              <a:rPr lang="es" sz="2100">
                <a:solidFill>
                  <a:schemeClr val="dk1"/>
                </a:solidFill>
              </a:rPr>
              <a:t>Reflexión: Un atacante envía muchos requerimientos amplificables utilizando una IP origen spoofeada, la cual recibirá un gran volumen de datos producto de las resp</a:t>
            </a:r>
            <a:r>
              <a:rPr lang="es" sz="2100">
                <a:solidFill>
                  <a:schemeClr val="lt1"/>
                </a:solidFill>
              </a:rPr>
              <a:t>uestas.</a:t>
            </a:r>
            <a:endParaRPr sz="2100" b="1">
              <a:solidFill>
                <a:schemeClr val="lt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8"/>
          <p:cNvSpPr/>
          <p:nvPr/>
        </p:nvSpPr>
        <p:spPr>
          <a:xfrm>
            <a:off x="5143524" y="1606974"/>
            <a:ext cx="3390900" cy="3416400"/>
          </a:xfrm>
          <a:prstGeom prst="roundRect">
            <a:avLst>
              <a:gd name="adj" fmla="val 353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b="1">
                <a:solidFill>
                  <a:srgbClr val="0B0080"/>
                </a:solidFill>
              </a:rPr>
              <a:t>Diccionario de amenazas</a:t>
            </a:r>
            <a:endParaRPr b="1">
              <a:solidFill>
                <a:srgbClr val="0B0080"/>
              </a:solidFill>
            </a:endParaRPr>
          </a:p>
        </p:txBody>
      </p:sp>
      <p:sp>
        <p:nvSpPr>
          <p:cNvPr id="366" name="Google Shape;366;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s">
                <a:solidFill>
                  <a:schemeClr val="dk1"/>
                </a:solidFill>
              </a:rPr>
              <a:t>Como referencia les dejamos un diccionario de amenazas y términos relacionados con la ciberseguridad, realizado por la empresa SOPHOS</a:t>
            </a:r>
            <a:endParaRPr>
              <a:solidFill>
                <a:schemeClr val="dk1"/>
              </a:solidFill>
            </a:endParaRPr>
          </a:p>
          <a:p>
            <a:pPr marL="0" lvl="0" indent="0" algn="just" rtl="0">
              <a:spcBef>
                <a:spcPts val="0"/>
              </a:spcBef>
              <a:spcAft>
                <a:spcPts val="0"/>
              </a:spcAft>
              <a:buNone/>
            </a:pPr>
            <a:r>
              <a:rPr lang="es">
                <a:solidFill>
                  <a:schemeClr val="dk1"/>
                </a:solidFill>
              </a:rPr>
              <a:t>Este documento, además de su sección de </a:t>
            </a:r>
            <a:endParaRPr>
              <a:solidFill>
                <a:schemeClr val="dk1"/>
              </a:solidFill>
            </a:endParaRPr>
          </a:p>
          <a:p>
            <a:pPr marL="0" lvl="0" indent="0" algn="just" rtl="0">
              <a:spcBef>
                <a:spcPts val="0"/>
              </a:spcBef>
              <a:spcAft>
                <a:spcPts val="0"/>
              </a:spcAft>
              <a:buNone/>
            </a:pPr>
            <a:r>
              <a:rPr lang="es">
                <a:solidFill>
                  <a:schemeClr val="dk1"/>
                </a:solidFill>
              </a:rPr>
              <a:t>diccionario, este documento incluye:</a:t>
            </a:r>
            <a:endParaRPr>
              <a:solidFill>
                <a:schemeClr val="dk1"/>
              </a:solidFill>
            </a:endParaRPr>
          </a:p>
          <a:p>
            <a:pPr marL="457200" lvl="0" indent="-342900" algn="just" rtl="0">
              <a:spcBef>
                <a:spcPts val="0"/>
              </a:spcBef>
              <a:spcAft>
                <a:spcPts val="0"/>
              </a:spcAft>
              <a:buClr>
                <a:schemeClr val="dk1"/>
              </a:buClr>
              <a:buSzPts val="1800"/>
              <a:buChar char="●"/>
            </a:pPr>
            <a:r>
              <a:rPr lang="es">
                <a:solidFill>
                  <a:schemeClr val="dk1"/>
                </a:solidFill>
              </a:rPr>
              <a:t>Programas de seguridad</a:t>
            </a:r>
            <a:endParaRPr>
              <a:solidFill>
                <a:schemeClr val="dk1"/>
              </a:solidFill>
            </a:endParaRPr>
          </a:p>
          <a:p>
            <a:pPr marL="457200" lvl="0" indent="-342900" algn="just" rtl="0">
              <a:spcBef>
                <a:spcPts val="0"/>
              </a:spcBef>
              <a:spcAft>
                <a:spcPts val="0"/>
              </a:spcAft>
              <a:buClr>
                <a:schemeClr val="dk1"/>
              </a:buClr>
              <a:buSzPts val="1800"/>
              <a:buChar char="●"/>
            </a:pPr>
            <a:r>
              <a:rPr lang="es">
                <a:solidFill>
                  <a:schemeClr val="dk1"/>
                </a:solidFill>
              </a:rPr>
              <a:t>Distintos consejos de seguridad</a:t>
            </a:r>
            <a:endParaRPr>
              <a:solidFill>
                <a:schemeClr val="dk1"/>
              </a:solidFill>
            </a:endParaRPr>
          </a:p>
          <a:p>
            <a:pPr marL="457200" lvl="0" indent="-342900" algn="just" rtl="0">
              <a:spcBef>
                <a:spcPts val="0"/>
              </a:spcBef>
              <a:spcAft>
                <a:spcPts val="0"/>
              </a:spcAft>
              <a:buClr>
                <a:schemeClr val="dk1"/>
              </a:buClr>
              <a:buSzPts val="1800"/>
              <a:buChar char="●"/>
            </a:pPr>
            <a:r>
              <a:rPr lang="es">
                <a:solidFill>
                  <a:schemeClr val="dk1"/>
                </a:solidFill>
              </a:rPr>
              <a:t>Una revisión histórica de distintos malware</a:t>
            </a:r>
            <a:endParaRPr sz="1650">
              <a:solidFill>
                <a:schemeClr val="dk1"/>
              </a:solidFill>
              <a:highlight>
                <a:srgbClr val="FFFFFF"/>
              </a:highlight>
            </a:endParaRPr>
          </a:p>
          <a:p>
            <a:pPr marL="0" lvl="0" indent="0" algn="just" rtl="0">
              <a:spcBef>
                <a:spcPts val="0"/>
              </a:spcBef>
              <a:spcAft>
                <a:spcPts val="0"/>
              </a:spcAft>
              <a:buNone/>
            </a:pPr>
            <a:br>
              <a:rPr lang="es" sz="1650">
                <a:solidFill>
                  <a:srgbClr val="424D56"/>
                </a:solidFill>
                <a:highlight>
                  <a:srgbClr val="FFFFFF"/>
                </a:highlight>
              </a:rPr>
            </a:br>
            <a:endParaRPr sz="1350">
              <a:solidFill>
                <a:srgbClr val="424D56"/>
              </a:solidFill>
              <a:highlight>
                <a:srgbClr val="FFFFFF"/>
              </a:highlight>
            </a:endParaRPr>
          </a:p>
        </p:txBody>
      </p:sp>
      <p:pic>
        <p:nvPicPr>
          <p:cNvPr id="367" name="Google Shape;367;p58"/>
          <p:cNvPicPr preferRelativeResize="0"/>
          <p:nvPr/>
        </p:nvPicPr>
        <p:blipFill>
          <a:blip r:embed="rId3">
            <a:alphaModFix/>
          </a:blip>
          <a:stretch>
            <a:fillRect/>
          </a:stretch>
        </p:blipFill>
        <p:spPr>
          <a:xfrm>
            <a:off x="5237637" y="1809787"/>
            <a:ext cx="3202675" cy="30107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b="1" dirty="0">
                <a:solidFill>
                  <a:srgbClr val="7030A0"/>
                </a:solidFill>
              </a:rPr>
              <a:t>Vectores de ataque con IA</a:t>
            </a:r>
            <a:br>
              <a:rPr lang="es-ES" b="1" dirty="0"/>
            </a:br>
            <a:endParaRPr dirty="0">
              <a:solidFill>
                <a:srgbClr val="674EA7"/>
              </a:solidFill>
            </a:endParaRPr>
          </a:p>
        </p:txBody>
      </p:sp>
      <p:sp>
        <p:nvSpPr>
          <p:cNvPr id="63" name="Google Shape;63;p14"/>
          <p:cNvSpPr txBox="1">
            <a:spLocks noGrp="1"/>
          </p:cNvSpPr>
          <p:nvPr>
            <p:ph type="body" idx="1"/>
          </p:nvPr>
        </p:nvSpPr>
        <p:spPr>
          <a:xfrm>
            <a:off x="311700" y="1228898"/>
            <a:ext cx="8772827" cy="4763024"/>
          </a:xfrm>
          <a:prstGeom prst="rect">
            <a:avLst/>
          </a:prstGeom>
        </p:spPr>
        <p:txBody>
          <a:bodyPr spcFirstLastPara="1" wrap="square" lIns="91425" tIns="91425" rIns="91425" bIns="91425" anchor="t" anchorCtr="0">
            <a:noAutofit/>
          </a:bodyPr>
          <a:lstStyle/>
          <a:p>
            <a:pPr marL="450850" algn="l">
              <a:buClr>
                <a:schemeClr val="dk1"/>
              </a:buClr>
              <a:buSzPts val="1900"/>
            </a:pP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Operaciones de Influencia</a:t>
            </a:r>
          </a:p>
          <a:p>
            <a:pPr marL="908050" lvl="1">
              <a:buClr>
                <a:schemeClr val="dk1"/>
              </a:buClr>
              <a:buSzPts val="1900"/>
            </a:pPr>
            <a:r>
              <a:rPr lang="es-ES" sz="1600" dirty="0">
                <a:solidFill>
                  <a:schemeClr val="tx1"/>
                </a:solidFill>
                <a:latin typeface="Calibri" panose="020F0502020204030204" pitchFamily="34" charset="0"/>
                <a:ea typeface="Calibri" panose="020F0502020204030204" pitchFamily="34" charset="0"/>
                <a:cs typeface="Calibri" panose="020F0502020204030204" pitchFamily="34" charset="0"/>
              </a:rPr>
              <a:t>Engaños con imágenes generadas por IA y </a:t>
            </a:r>
            <a:r>
              <a:rPr lang="es-ES" sz="1600" dirty="0" err="1">
                <a:solidFill>
                  <a:schemeClr val="tx1"/>
                </a:solidFill>
                <a:latin typeface="Calibri" panose="020F0502020204030204" pitchFamily="34" charset="0"/>
                <a:ea typeface="Calibri" panose="020F0502020204030204" pitchFamily="34" charset="0"/>
                <a:cs typeface="Calibri" panose="020F0502020204030204" pitchFamily="34" charset="0"/>
              </a:rPr>
              <a:t>deepfakes</a:t>
            </a:r>
            <a:endParaRPr lang="es-E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908050" lvl="1">
              <a:buClr>
                <a:schemeClr val="dk1"/>
              </a:buClr>
              <a:buSzPts val="1900"/>
            </a:pPr>
            <a:endParaRPr lang="es-E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0850">
              <a:buClr>
                <a:schemeClr val="dk1"/>
              </a:buClr>
              <a:buSzPts val="1900"/>
            </a:pP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Ingeniería Social</a:t>
            </a:r>
          </a:p>
          <a:p>
            <a:pPr marL="908050" lvl="1">
              <a:buClr>
                <a:schemeClr val="dk1"/>
              </a:buClr>
              <a:buSzPts val="1900"/>
            </a:pPr>
            <a:r>
              <a:rPr lang="es-ES" sz="1600" dirty="0" err="1">
                <a:solidFill>
                  <a:schemeClr val="tx1"/>
                </a:solidFill>
                <a:latin typeface="Calibri" panose="020F0502020204030204" pitchFamily="34" charset="0"/>
                <a:ea typeface="Calibri" panose="020F0502020204030204" pitchFamily="34" charset="0"/>
                <a:cs typeface="Calibri" panose="020F0502020204030204" pitchFamily="34" charset="0"/>
              </a:rPr>
              <a:t>Phishing</a:t>
            </a:r>
            <a:endParaRPr lang="es-E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908050" lvl="1">
              <a:buClr>
                <a:schemeClr val="dk1"/>
              </a:buClr>
              <a:buSzPts val="1900"/>
            </a:pPr>
            <a:r>
              <a:rPr lang="es-ES" sz="1600" dirty="0" err="1">
                <a:solidFill>
                  <a:schemeClr val="tx1"/>
                </a:solidFill>
                <a:latin typeface="Calibri" panose="020F0502020204030204" pitchFamily="34" charset="0"/>
                <a:ea typeface="Calibri" panose="020F0502020204030204" pitchFamily="34" charset="0"/>
                <a:cs typeface="Calibri" panose="020F0502020204030204" pitchFamily="34" charset="0"/>
              </a:rPr>
              <a:t>Vishing</a:t>
            </a:r>
            <a:r>
              <a:rPr lang="es-ES"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s-ES" sz="1600" dirty="0" err="1">
                <a:solidFill>
                  <a:schemeClr val="tx1"/>
                </a:solidFill>
                <a:latin typeface="Calibri" panose="020F0502020204030204" pitchFamily="34" charset="0"/>
                <a:ea typeface="Calibri" panose="020F0502020204030204" pitchFamily="34" charset="0"/>
                <a:cs typeface="Calibri" panose="020F0502020204030204" pitchFamily="34" charset="0"/>
              </a:rPr>
              <a:t>Voice</a:t>
            </a:r>
            <a:r>
              <a:rPr lang="es-ES"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s-ES" sz="1600" dirty="0" err="1">
                <a:solidFill>
                  <a:schemeClr val="tx1"/>
                </a:solidFill>
                <a:latin typeface="Calibri" panose="020F0502020204030204" pitchFamily="34" charset="0"/>
                <a:ea typeface="Calibri" panose="020F0502020204030204" pitchFamily="34" charset="0"/>
                <a:cs typeface="Calibri" panose="020F0502020204030204" pitchFamily="34" charset="0"/>
              </a:rPr>
              <a:t>Cloning</a:t>
            </a:r>
            <a:r>
              <a:rPr lang="es-ES" sz="1600" dirty="0">
                <a:solidFill>
                  <a:schemeClr val="tx1"/>
                </a:solidFill>
                <a:latin typeface="Calibri" panose="020F0502020204030204" pitchFamily="34" charset="0"/>
                <a:ea typeface="Calibri" panose="020F0502020204030204" pitchFamily="34" charset="0"/>
                <a:cs typeface="Calibri" panose="020F0502020204030204" pitchFamily="34" charset="0"/>
              </a:rPr>
              <a:t>-as-a-</a:t>
            </a:r>
            <a:r>
              <a:rPr lang="es-ES" sz="1600" dirty="0" err="1">
                <a:solidFill>
                  <a:schemeClr val="tx1"/>
                </a:solidFill>
                <a:latin typeface="Calibri" panose="020F0502020204030204" pitchFamily="34" charset="0"/>
                <a:ea typeface="Calibri" panose="020F0502020204030204" pitchFamily="34" charset="0"/>
                <a:cs typeface="Calibri" panose="020F0502020204030204" pitchFamily="34" charset="0"/>
              </a:rPr>
              <a:t>Service</a:t>
            </a:r>
            <a:r>
              <a:rPr lang="es-ES" sz="16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s-ES" sz="1600" dirty="0" err="1">
                <a:solidFill>
                  <a:schemeClr val="tx1"/>
                </a:solidFill>
                <a:latin typeface="Calibri" panose="020F0502020204030204" pitchFamily="34" charset="0"/>
                <a:ea typeface="Calibri" panose="020F0502020204030204" pitchFamily="34" charset="0"/>
                <a:cs typeface="Calibri" panose="020F0502020204030204" pitchFamily="34" charset="0"/>
              </a:rPr>
              <a:t>VCaaS</a:t>
            </a:r>
            <a:r>
              <a:rPr lang="es-ES" sz="1600" dirty="0">
                <a:solidFill>
                  <a:schemeClr val="tx1"/>
                </a:solidFill>
                <a:latin typeface="Calibri" panose="020F0502020204030204" pitchFamily="34" charset="0"/>
                <a:ea typeface="Calibri" panose="020F0502020204030204" pitchFamily="34" charset="0"/>
                <a:cs typeface="Calibri" panose="020F0502020204030204" pitchFamily="34" charset="0"/>
              </a:rPr>
              <a:t>)</a:t>
            </a:r>
          </a:p>
          <a:p>
            <a:pPr marL="908050" lvl="1">
              <a:buClr>
                <a:schemeClr val="dk1"/>
              </a:buClr>
              <a:buSzPts val="1900"/>
            </a:pPr>
            <a:endParaRPr lang="es-ES" sz="16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0850">
              <a:buClr>
                <a:schemeClr val="dk1"/>
              </a:buClr>
              <a:buSzPts val="1900"/>
            </a:pP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Servicios y colaboración en la Deep Web con IA-como-Servicio</a:t>
            </a:r>
          </a:p>
          <a:p>
            <a:pPr marL="908050" lvl="1">
              <a:buClr>
                <a:schemeClr val="dk1"/>
              </a:buClr>
              <a:buSzPts val="1900"/>
            </a:pPr>
            <a:r>
              <a:rPr lang="es-ES" sz="1600" dirty="0">
                <a:solidFill>
                  <a:schemeClr val="tx1"/>
                </a:solidFill>
                <a:latin typeface="Calibri" panose="020F0502020204030204" pitchFamily="34" charset="0"/>
                <a:ea typeface="Calibri" panose="020F0502020204030204" pitchFamily="34" charset="0"/>
                <a:cs typeface="Calibri" panose="020F0502020204030204" pitchFamily="34" charset="0"/>
              </a:rPr>
              <a:t>Herramientas maliciosas de IA para identificando vulnerabilidades para explotarlas</a:t>
            </a:r>
          </a:p>
          <a:p>
            <a:pPr marL="908050" lvl="1">
              <a:buClr>
                <a:schemeClr val="dk1"/>
              </a:buClr>
              <a:buSzPts val="1900"/>
            </a:pPr>
            <a:r>
              <a:rPr lang="es-ES" sz="1600" dirty="0">
                <a:solidFill>
                  <a:schemeClr val="tx1"/>
                </a:solidFill>
                <a:latin typeface="Calibri" panose="020F0502020204030204" pitchFamily="34" charset="0"/>
                <a:ea typeface="Calibri" panose="020F0502020204030204" pitchFamily="34" charset="0"/>
                <a:cs typeface="Calibri" panose="020F0502020204030204" pitchFamily="34" charset="0"/>
              </a:rPr>
              <a:t>Participantes en estos foros han anunciado </a:t>
            </a:r>
            <a:r>
              <a:rPr lang="es-ES" sz="1600" dirty="0" err="1">
                <a:solidFill>
                  <a:schemeClr val="tx1"/>
                </a:solidFill>
                <a:latin typeface="Calibri" panose="020F0502020204030204" pitchFamily="34" charset="0"/>
                <a:ea typeface="Calibri" panose="020F0502020204030204" pitchFamily="34" charset="0"/>
                <a:cs typeface="Calibri" panose="020F0502020204030204" pitchFamily="34" charset="0"/>
              </a:rPr>
              <a:t>chatbots</a:t>
            </a:r>
            <a:r>
              <a:rPr lang="es-ES" sz="1600" dirty="0">
                <a:solidFill>
                  <a:schemeClr val="tx1"/>
                </a:solidFill>
                <a:latin typeface="Calibri" panose="020F0502020204030204" pitchFamily="34" charset="0"/>
                <a:ea typeface="Calibri" panose="020F0502020204030204" pitchFamily="34" charset="0"/>
                <a:cs typeface="Calibri" panose="020F0502020204030204" pitchFamily="34" charset="0"/>
              </a:rPr>
              <a:t> personalizados con IA, diseñados para crear programas maliciosos.</a:t>
            </a:r>
          </a:p>
        </p:txBody>
      </p:sp>
    </p:spTree>
    <p:extLst>
      <p:ext uri="{BB962C8B-B14F-4D97-AF65-F5344CB8AC3E}">
        <p14:creationId xmlns:p14="http://schemas.microsoft.com/office/powerpoint/2010/main" val="3750331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es"/>
              <a:t>¿Qué se debe asegurar?</a:t>
            </a:r>
            <a:endParaRPr/>
          </a:p>
          <a:p>
            <a:pPr marL="457200" lvl="0" indent="0" algn="just" rtl="0">
              <a:spcBef>
                <a:spcPts val="1000"/>
              </a:spcBef>
              <a:spcAft>
                <a:spcPts val="0"/>
              </a:spcAft>
              <a:buNone/>
            </a:pPr>
            <a:r>
              <a:rPr lang="es" b="1"/>
              <a:t>La información:</a:t>
            </a:r>
            <a:r>
              <a:rPr lang="es"/>
              <a:t> La nuestra y la de la organización donde trabajamos.</a:t>
            </a:r>
            <a:endParaRPr/>
          </a:p>
          <a:p>
            <a:pPr marL="457200" lvl="0" indent="-342900" algn="just" rtl="0">
              <a:spcBef>
                <a:spcPts val="1000"/>
              </a:spcBef>
              <a:spcAft>
                <a:spcPts val="0"/>
              </a:spcAft>
              <a:buSzPts val="1800"/>
              <a:buChar char="●"/>
            </a:pPr>
            <a:r>
              <a:rPr lang="es"/>
              <a:t>¿Cuál es el lugar que ocupa la información?</a:t>
            </a:r>
            <a:endParaRPr/>
          </a:p>
          <a:p>
            <a:pPr marL="457200" lvl="0" indent="0" algn="just" rtl="0">
              <a:spcBef>
                <a:spcPts val="1000"/>
              </a:spcBef>
              <a:spcAft>
                <a:spcPts val="0"/>
              </a:spcAft>
              <a:buNone/>
            </a:pPr>
            <a:r>
              <a:rPr lang="es"/>
              <a:t>La información constituye un </a:t>
            </a:r>
            <a:r>
              <a:rPr lang="es" b="1"/>
              <a:t>activo muy importante para la organización</a:t>
            </a:r>
            <a:r>
              <a:rPr lang="es"/>
              <a:t>, ya que tiene un rol fundamental a la hora de cumplir sus objetivos. </a:t>
            </a:r>
            <a:endParaRPr/>
          </a:p>
          <a:p>
            <a:pPr marL="457200" lvl="0" indent="0" algn="just" rtl="0">
              <a:spcBef>
                <a:spcPts val="1000"/>
              </a:spcBef>
              <a:spcAft>
                <a:spcPts val="1000"/>
              </a:spcAft>
              <a:buNone/>
            </a:pPr>
            <a:r>
              <a:rPr lang="es"/>
              <a:t>Debemos proteger la información adecuadamente garantizando su seguridad y privacidad.</a:t>
            </a:r>
            <a:endParaRPr/>
          </a:p>
        </p:txBody>
      </p:sp>
      <p:sp>
        <p:nvSpPr>
          <p:cNvPr id="99" name="Google Shape;99;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674EA7"/>
                </a:solidFill>
              </a:rPr>
              <a:t>Seguridad de la información</a:t>
            </a:r>
            <a:endParaRPr b="1">
              <a:solidFill>
                <a:srgbClr val="674EA7"/>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b="1" dirty="0">
                <a:solidFill>
                  <a:srgbClr val="7030A0"/>
                </a:solidFill>
              </a:rPr>
              <a:t>Vectores de ataque con IA</a:t>
            </a:r>
            <a:br>
              <a:rPr lang="es-ES" b="1" dirty="0"/>
            </a:br>
            <a:endParaRPr dirty="0">
              <a:solidFill>
                <a:srgbClr val="674EA7"/>
              </a:solidFill>
            </a:endParaRPr>
          </a:p>
        </p:txBody>
      </p:sp>
      <p:sp>
        <p:nvSpPr>
          <p:cNvPr id="63" name="Google Shape;63;p14"/>
          <p:cNvSpPr txBox="1">
            <a:spLocks noGrp="1"/>
          </p:cNvSpPr>
          <p:nvPr>
            <p:ph type="body" idx="1"/>
          </p:nvPr>
        </p:nvSpPr>
        <p:spPr>
          <a:xfrm>
            <a:off x="311700" y="1228898"/>
            <a:ext cx="8772827" cy="4763024"/>
          </a:xfrm>
          <a:prstGeom prst="rect">
            <a:avLst/>
          </a:prstGeom>
        </p:spPr>
        <p:txBody>
          <a:bodyPr spcFirstLastPara="1" wrap="square" lIns="91425" tIns="91425" rIns="91425" bIns="91425" anchor="t" anchorCtr="0">
            <a:noAutofit/>
          </a:bodyPr>
          <a:lstStyle/>
          <a:p>
            <a:pPr marL="450850" algn="l">
              <a:buClr>
                <a:schemeClr val="dk1"/>
              </a:buClr>
              <a:buSzPts val="1900"/>
            </a:pP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Engaños con imágenes generadas por IA y </a:t>
            </a:r>
            <a:r>
              <a:rPr lang="es-ES"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deepfakes</a:t>
            </a:r>
            <a:endPar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908050" lvl="1">
              <a:buClr>
                <a:schemeClr val="dk1"/>
              </a:buClr>
              <a:buSzPts val="1900"/>
            </a:pP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Caso de uso 1: Actores de amenazas patrocinados por el estado usan imágenes generadas por IA para difundir propaganda en redes sociales.</a:t>
            </a:r>
          </a:p>
          <a:p>
            <a:pPr marL="908050" lvl="1">
              <a:buClr>
                <a:schemeClr val="dk1"/>
              </a:buClr>
              <a:buSzPts val="1900"/>
            </a:pP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Caso de uso 2: Actores de amenazas utilizan videos </a:t>
            </a:r>
            <a:r>
              <a:rPr lang="es-ES"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deepfake</a:t>
            </a: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 en vivo haciéndose pasar por un ejecutivo para engañar a un empleado de finanzas y hacer que transfiera millones a una cuenta maliciosa.</a:t>
            </a:r>
          </a:p>
          <a:p>
            <a:pPr marL="908050" lvl="1">
              <a:buClr>
                <a:schemeClr val="dk1"/>
              </a:buClr>
              <a:buSzPts val="1900"/>
            </a:pP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Caso de uso 3: Imágenes generadas por IA aumentan la interacción de los empleados en campañas de </a:t>
            </a:r>
            <a:r>
              <a:rPr lang="es-ES"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phishing</a:t>
            </a: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08683432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b="1" dirty="0">
                <a:solidFill>
                  <a:srgbClr val="7030A0"/>
                </a:solidFill>
              </a:rPr>
              <a:t>IA</a:t>
            </a:r>
            <a:r>
              <a:rPr lang="es-ES" b="1" dirty="0"/>
              <a:t> y </a:t>
            </a:r>
            <a:r>
              <a:rPr lang="es-ES" b="1" dirty="0" err="1"/>
              <a:t>deepfakes</a:t>
            </a:r>
            <a:endParaRPr dirty="0">
              <a:solidFill>
                <a:srgbClr val="674EA7"/>
              </a:solidFill>
            </a:endParaRPr>
          </a:p>
        </p:txBody>
      </p:sp>
      <p:sp>
        <p:nvSpPr>
          <p:cNvPr id="63" name="Google Shape;63;p14"/>
          <p:cNvSpPr txBox="1">
            <a:spLocks noGrp="1"/>
          </p:cNvSpPr>
          <p:nvPr>
            <p:ph type="body" idx="1"/>
          </p:nvPr>
        </p:nvSpPr>
        <p:spPr>
          <a:xfrm>
            <a:off x="311700" y="1139688"/>
            <a:ext cx="8520600" cy="3706838"/>
          </a:xfrm>
          <a:prstGeom prst="rect">
            <a:avLst/>
          </a:prstGeom>
        </p:spPr>
        <p:txBody>
          <a:bodyPr spcFirstLastPara="1" wrap="square" lIns="91425" tIns="91425" rIns="91425" bIns="91425" anchor="t" anchorCtr="0">
            <a:noAutofit/>
          </a:bodyPr>
          <a:lstStyle/>
          <a:p>
            <a:pPr marL="450850" algn="l">
              <a:buClr>
                <a:schemeClr val="dk1"/>
              </a:buClr>
              <a:buSzPts val="1900"/>
            </a:pP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Finance worker pays out $25 million after video call with </a:t>
            </a:r>
            <a:r>
              <a:rPr lang="en-US"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deepfake</a:t>
            </a: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 CFO ‘chief financial officer’, 2/</a:t>
            </a:r>
            <a:r>
              <a:rPr lang="en-US"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feb</a:t>
            </a: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/24</a:t>
            </a:r>
          </a:p>
          <a:p>
            <a:pPr marL="107950" indent="0" algn="l">
              <a:buClr>
                <a:schemeClr val="dk1"/>
              </a:buClr>
              <a:buSzPts val="1900"/>
              <a:buNone/>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hlinkClick r:id="rId3"/>
              </a:rPr>
              <a:t>https://edition.cnn.com/2024/02/04/asia/deepfake-cfo-scam-hong-kong-intl-hnk/index.html</a:t>
            </a: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0850" algn="l">
              <a:buClr>
                <a:schemeClr val="dk1"/>
              </a:buClr>
              <a:buSzPts val="1900"/>
            </a:pPr>
            <a:r>
              <a:rPr lang="en-US"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Deepfake</a:t>
            </a: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 fraud directed at banks on the rise (</a:t>
            </a:r>
            <a:r>
              <a:rPr lang="en-US"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june</a:t>
            </a: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 2024)</a:t>
            </a:r>
          </a:p>
          <a:p>
            <a:pPr marL="107950" indent="0" algn="l">
              <a:buClr>
                <a:schemeClr val="dk1"/>
              </a:buClr>
              <a:buSzPts val="1900"/>
              <a:buNone/>
            </a:pPr>
            <a:r>
              <a:rPr lang="en-US" dirty="0">
                <a:solidFill>
                  <a:schemeClr val="tx1"/>
                </a:solidFill>
                <a:latin typeface="Calibri" panose="020F0502020204030204" pitchFamily="34" charset="0"/>
                <a:ea typeface="Calibri" panose="020F0502020204030204" pitchFamily="34" charset="0"/>
                <a:cs typeface="Calibri" panose="020F0502020204030204" pitchFamily="34" charset="0"/>
                <a:hlinkClick r:id="rId4"/>
              </a:rPr>
              <a:t>https://www.thebanker.com/Deepfake-fraud-directed-at-banks-on-the-rise-1718178559</a:t>
            </a:r>
            <a:endParaRPr lang="en-US"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0850" algn="l">
              <a:buClr>
                <a:schemeClr val="dk1"/>
              </a:buClr>
              <a:buSzPts val="1900"/>
            </a:pP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How I used </a:t>
            </a:r>
            <a:r>
              <a:rPr lang="en-US"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deepfakes</a:t>
            </a: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 to bypass security verifications in a bank. </a:t>
            </a:r>
          </a:p>
          <a:p>
            <a:pPr marL="107950" indent="0" algn="l">
              <a:buClr>
                <a:schemeClr val="dk1"/>
              </a:buClr>
              <a:buSzPts val="1900"/>
              <a:buNone/>
            </a:pP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n-US"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Deepfake</a:t>
            </a: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 Offensive Toolkit" </a:t>
            </a:r>
          </a:p>
          <a:p>
            <a:pPr marL="107950" indent="0" algn="l">
              <a:buClr>
                <a:schemeClr val="dk1"/>
              </a:buClr>
              <a:buSzPts val="1900"/>
              <a:buNone/>
            </a:pP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hlinkClick r:id="rId5"/>
              </a:rPr>
              <a:t>https://github.com/sensity-ai/dot</a:t>
            </a:r>
            <a:endPar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433233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b="1" dirty="0">
                <a:solidFill>
                  <a:srgbClr val="7030A0"/>
                </a:solidFill>
              </a:rPr>
              <a:t>Principales amenazas ENISA</a:t>
            </a:r>
            <a:br>
              <a:rPr lang="es-ES" b="1" dirty="0"/>
            </a:br>
            <a:endParaRPr dirty="0">
              <a:solidFill>
                <a:srgbClr val="674EA7"/>
              </a:solidFill>
            </a:endParaRPr>
          </a:p>
        </p:txBody>
      </p:sp>
      <p:sp>
        <p:nvSpPr>
          <p:cNvPr id="63" name="Google Shape;63;p14"/>
          <p:cNvSpPr txBox="1">
            <a:spLocks noGrp="1"/>
          </p:cNvSpPr>
          <p:nvPr>
            <p:ph type="body" idx="1"/>
          </p:nvPr>
        </p:nvSpPr>
        <p:spPr>
          <a:xfrm>
            <a:off x="311700" y="1228898"/>
            <a:ext cx="8772827" cy="4763024"/>
          </a:xfrm>
          <a:prstGeom prst="rect">
            <a:avLst/>
          </a:prstGeom>
        </p:spPr>
        <p:txBody>
          <a:bodyPr spcFirstLastPara="1" wrap="square" lIns="91425" tIns="91425" rIns="91425" bIns="91425" anchor="t" anchorCtr="0">
            <a:noAutofit/>
          </a:bodyPr>
          <a:lstStyle/>
          <a:p>
            <a:pPr marL="450850" algn="l">
              <a:buClr>
                <a:schemeClr val="dk1"/>
              </a:buClr>
              <a:buSzPts val="1900"/>
            </a:pP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DOS / DDOS / RDOS (</a:t>
            </a:r>
            <a:r>
              <a:rPr lang="es-ES"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Ransom</a:t>
            </a: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Denial</a:t>
            </a: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 of </a:t>
            </a:r>
            <a:r>
              <a:rPr lang="es-ES"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Service</a:t>
            </a: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a:t>
            </a:r>
          </a:p>
          <a:p>
            <a:pPr marL="450850" algn="l">
              <a:buClr>
                <a:schemeClr val="dk1"/>
              </a:buClr>
              <a:buSzPts val="1900"/>
            </a:pPr>
            <a:r>
              <a:rPr lang="es-ES"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Ramsonware</a:t>
            </a:r>
            <a:endPar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0850" algn="l">
              <a:buClr>
                <a:schemeClr val="dk1"/>
              </a:buClr>
              <a:buSzPts val="1900"/>
            </a:pP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Datos Personales / sensibles</a:t>
            </a:r>
          </a:p>
          <a:p>
            <a:pPr marL="450850" algn="l">
              <a:buClr>
                <a:schemeClr val="dk1"/>
              </a:buClr>
              <a:buSzPts val="1900"/>
            </a:pP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Social </a:t>
            </a:r>
            <a:r>
              <a:rPr lang="es-ES"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Engineering</a:t>
            </a:r>
            <a:endPar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0850" algn="l">
              <a:buClr>
                <a:schemeClr val="dk1"/>
              </a:buClr>
              <a:buSzPts val="1900"/>
            </a:pP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Malware</a:t>
            </a:r>
          </a:p>
          <a:p>
            <a:pPr marL="450850" algn="l">
              <a:buClr>
                <a:schemeClr val="dk1"/>
              </a:buClr>
              <a:buSzPts val="1900"/>
            </a:pP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Ataques a Cadena de Suministro</a:t>
            </a:r>
          </a:p>
          <a:p>
            <a:pPr marL="450850" algn="l">
              <a:buClr>
                <a:schemeClr val="dk1"/>
              </a:buClr>
              <a:buSzPts val="1900"/>
            </a:pP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Amenazas Web</a:t>
            </a:r>
          </a:p>
          <a:p>
            <a:pPr marL="450850" algn="l">
              <a:buClr>
                <a:schemeClr val="dk1"/>
              </a:buClr>
              <a:buSzPts val="1900"/>
            </a:pPr>
            <a:r>
              <a:rPr lang="en-US" sz="2000" dirty="0">
                <a:solidFill>
                  <a:schemeClr val="tx1"/>
                </a:solidFill>
                <a:latin typeface="Calibri" panose="020F0502020204030204" pitchFamily="34" charset="0"/>
                <a:ea typeface="Calibri" panose="020F0502020204030204" pitchFamily="34" charset="0"/>
                <a:cs typeface="Calibri" panose="020F0502020204030204" pitchFamily="34" charset="0"/>
              </a:rPr>
              <a:t>File Integrity Monitoring and Incident Detection (FIMI)</a:t>
            </a:r>
          </a:p>
          <a:p>
            <a:pPr marL="450850" algn="l">
              <a:buClr>
                <a:schemeClr val="dk1"/>
              </a:buClr>
              <a:buSzPts val="1900"/>
            </a:pP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Ataques Zero Day</a:t>
            </a:r>
          </a:p>
        </p:txBody>
      </p:sp>
    </p:spTree>
    <p:extLst>
      <p:ext uri="{BB962C8B-B14F-4D97-AF65-F5344CB8AC3E}">
        <p14:creationId xmlns:p14="http://schemas.microsoft.com/office/powerpoint/2010/main" val="372575767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s-ES" b="1" dirty="0">
                <a:solidFill>
                  <a:srgbClr val="7030A0"/>
                </a:solidFill>
              </a:rPr>
              <a:t>Principales amenazas CISO (Feb 2024)</a:t>
            </a:r>
            <a:endParaRPr dirty="0">
              <a:solidFill>
                <a:srgbClr val="674EA7"/>
              </a:solidFill>
            </a:endParaRPr>
          </a:p>
        </p:txBody>
      </p:sp>
      <p:sp>
        <p:nvSpPr>
          <p:cNvPr id="63" name="Google Shape;63;p14"/>
          <p:cNvSpPr txBox="1">
            <a:spLocks noGrp="1"/>
          </p:cNvSpPr>
          <p:nvPr>
            <p:ph type="body" idx="1"/>
          </p:nvPr>
        </p:nvSpPr>
        <p:spPr>
          <a:xfrm>
            <a:off x="311700" y="1228898"/>
            <a:ext cx="8772827" cy="4763024"/>
          </a:xfrm>
          <a:prstGeom prst="rect">
            <a:avLst/>
          </a:prstGeom>
        </p:spPr>
        <p:txBody>
          <a:bodyPr spcFirstLastPara="1" wrap="square" lIns="91425" tIns="91425" rIns="91425" bIns="91425" anchor="t" anchorCtr="0">
            <a:noAutofit/>
          </a:bodyPr>
          <a:lstStyle/>
          <a:p>
            <a:pPr marL="450850" algn="l">
              <a:buClr>
                <a:schemeClr val="dk1"/>
              </a:buClr>
              <a:buSzPts val="1900"/>
            </a:pP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Ataques </a:t>
            </a:r>
            <a:r>
              <a:rPr lang="es-ES"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Ramsonware</a:t>
            </a:r>
            <a:endPar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endParaRPr>
          </a:p>
          <a:p>
            <a:pPr marL="450850" algn="l">
              <a:buClr>
                <a:schemeClr val="dk1"/>
              </a:buClr>
              <a:buSzPts val="1900"/>
            </a:pP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Malware</a:t>
            </a:r>
          </a:p>
          <a:p>
            <a:pPr marL="450850" algn="l">
              <a:buClr>
                <a:schemeClr val="dk1"/>
              </a:buClr>
              <a:buSzPts val="1900"/>
            </a:pP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Fraude x correo electrónico (correo corporativo comprometido)</a:t>
            </a:r>
          </a:p>
          <a:p>
            <a:pPr marL="450850" algn="l">
              <a:buClr>
                <a:schemeClr val="dk1"/>
              </a:buClr>
              <a:buSzPts val="1900"/>
            </a:pP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Compromiso de cuentas en la nube</a:t>
            </a:r>
          </a:p>
          <a:p>
            <a:pPr marL="450850" algn="l">
              <a:buClr>
                <a:schemeClr val="dk1"/>
              </a:buClr>
              <a:buSzPts val="1900"/>
            </a:pP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Amenaza interior (negligencia, accidente o intencional)</a:t>
            </a:r>
          </a:p>
          <a:p>
            <a:pPr marL="450850" algn="l">
              <a:buClr>
                <a:schemeClr val="dk1"/>
              </a:buClr>
              <a:buSzPts val="1900"/>
            </a:pP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Ataques DDOS</a:t>
            </a:r>
          </a:p>
          <a:p>
            <a:pPr marL="450850" algn="l">
              <a:buClr>
                <a:schemeClr val="dk1"/>
              </a:buClr>
              <a:buSzPts val="1900"/>
            </a:pP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Ataques a Cadena de Suministro</a:t>
            </a:r>
          </a:p>
          <a:p>
            <a:pPr marL="450850" algn="l">
              <a:buClr>
                <a:schemeClr val="dk1"/>
              </a:buClr>
              <a:buSzPts val="1900"/>
            </a:pPr>
            <a:r>
              <a:rPr lang="es-ES"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Smishing</a:t>
            </a: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  (SMS </a:t>
            </a:r>
            <a:r>
              <a:rPr lang="es-ES"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phishing</a:t>
            </a: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a:t>
            </a:r>
            <a:r>
              <a:rPr lang="es-ES"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Vishing</a:t>
            </a: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Voice</a:t>
            </a: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phishing</a:t>
            </a:r>
            <a:r>
              <a:rPr lang="es-ES" sz="2000" dirty="0">
                <a:solidFill>
                  <a:schemeClr val="tx1"/>
                </a:solidFill>
                <a:latin typeface="Calibri" panose="020F0502020204030204" pitchFamily="34" charset="0"/>
                <a:ea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05747551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s" b="1">
                <a:solidFill>
                  <a:srgbClr val="0B0080"/>
                </a:solidFill>
              </a:rPr>
              <a:t>Informes - Para ver tendencias</a:t>
            </a:r>
            <a:endParaRPr b="1">
              <a:solidFill>
                <a:srgbClr val="0B0080"/>
              </a:solidFill>
            </a:endParaRPr>
          </a:p>
        </p:txBody>
      </p:sp>
      <p:sp>
        <p:nvSpPr>
          <p:cNvPr id="373" name="Google Shape;373;p5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sz="1650">
              <a:solidFill>
                <a:srgbClr val="424D56"/>
              </a:solidFill>
              <a:highlight>
                <a:srgbClr val="FFFFFF"/>
              </a:highlight>
            </a:endParaRPr>
          </a:p>
          <a:p>
            <a:pPr marL="0" lvl="0" indent="0" algn="just" rtl="0">
              <a:spcBef>
                <a:spcPts val="0"/>
              </a:spcBef>
              <a:spcAft>
                <a:spcPts val="0"/>
              </a:spcAft>
              <a:buNone/>
            </a:pPr>
            <a:endParaRPr sz="1650">
              <a:solidFill>
                <a:schemeClr val="dk1"/>
              </a:solidFill>
              <a:highlight>
                <a:srgbClr val="FFFFFF"/>
              </a:highlight>
            </a:endParaRPr>
          </a:p>
          <a:p>
            <a:pPr marL="0" lvl="0" indent="0" algn="just" rtl="0">
              <a:spcBef>
                <a:spcPts val="0"/>
              </a:spcBef>
              <a:spcAft>
                <a:spcPts val="0"/>
              </a:spcAft>
              <a:buNone/>
            </a:pPr>
            <a:r>
              <a:rPr lang="es">
                <a:solidFill>
                  <a:schemeClr val="dk1"/>
                </a:solidFill>
              </a:rPr>
              <a:t>Informe anual de incidentes en Argentina publicado por CERT.ar:</a:t>
            </a:r>
            <a:endParaRPr>
              <a:solidFill>
                <a:schemeClr val="dk1"/>
              </a:solidFill>
            </a:endParaRPr>
          </a:p>
          <a:p>
            <a:pPr marL="0" lvl="0" indent="0" algn="just" rtl="0">
              <a:spcBef>
                <a:spcPts val="0"/>
              </a:spcBef>
              <a:spcAft>
                <a:spcPts val="0"/>
              </a:spcAft>
              <a:buNone/>
            </a:pPr>
            <a:r>
              <a:rPr lang="es" u="sng">
                <a:solidFill>
                  <a:schemeClr val="dk1"/>
                </a:solidFill>
                <a:hlinkClick r:id="rId3">
                  <a:extLst>
                    <a:ext uri="{A12FA001-AC4F-418D-AE19-62706E023703}">
                      <ahyp:hlinkClr xmlns:ahyp="http://schemas.microsoft.com/office/drawing/2018/hyperlinkcolor" val="tx"/>
                    </a:ext>
                  </a:extLst>
                </a:hlinkClick>
              </a:rPr>
              <a:t>https://www.argentina.gob.ar/noticias/se-publico-el-informe-anual-del-certar</a:t>
            </a:r>
            <a:endParaRPr>
              <a:solidFill>
                <a:schemeClr val="dk1"/>
              </a:solidFill>
            </a:endParaRPr>
          </a:p>
          <a:p>
            <a:pPr marL="0" lvl="0" indent="0" algn="just" rtl="0">
              <a:spcBef>
                <a:spcPts val="0"/>
              </a:spcBef>
              <a:spcAft>
                <a:spcPts val="0"/>
              </a:spcAft>
              <a:buNone/>
            </a:pPr>
            <a:endParaRPr>
              <a:solidFill>
                <a:schemeClr val="dk1"/>
              </a:solidFill>
            </a:endParaRPr>
          </a:p>
          <a:p>
            <a:pPr marL="0" lvl="0" indent="0" algn="just" rtl="0">
              <a:spcBef>
                <a:spcPts val="0"/>
              </a:spcBef>
              <a:spcAft>
                <a:spcPts val="0"/>
              </a:spcAft>
              <a:buNone/>
            </a:pPr>
            <a:r>
              <a:rPr lang="es">
                <a:solidFill>
                  <a:schemeClr val="dk1"/>
                </a:solidFill>
              </a:rPr>
              <a:t>Tendencias en Ciberseguridad 2021 publicado por ESET:</a:t>
            </a:r>
            <a:endParaRPr>
              <a:solidFill>
                <a:schemeClr val="dk1"/>
              </a:solidFill>
            </a:endParaRPr>
          </a:p>
          <a:p>
            <a:pPr marL="0" lvl="0" indent="0" algn="just" rtl="0">
              <a:spcBef>
                <a:spcPts val="0"/>
              </a:spcBef>
              <a:spcAft>
                <a:spcPts val="0"/>
              </a:spcAft>
              <a:buNone/>
            </a:pPr>
            <a:r>
              <a:rPr lang="es">
                <a:solidFill>
                  <a:schemeClr val="dk1"/>
                </a:solidFill>
              </a:rPr>
              <a:t>https://empresas.eset-la.com/archivos/novedades/91/tendencias-2021-es.pdf</a:t>
            </a:r>
            <a:endParaRPr>
              <a:solidFill>
                <a:schemeClr val="dk1"/>
              </a:solidFill>
            </a:endParaRPr>
          </a:p>
          <a:p>
            <a:pPr marL="0" lvl="0" indent="0" algn="just" rtl="0">
              <a:spcBef>
                <a:spcPts val="0"/>
              </a:spcBef>
              <a:spcAft>
                <a:spcPts val="0"/>
              </a:spcAft>
              <a:buNone/>
            </a:pPr>
            <a:endParaRPr sz="1650">
              <a:solidFill>
                <a:schemeClr val="dk1"/>
              </a:solidFill>
              <a:highlight>
                <a:srgbClr val="FFFFFF"/>
              </a:highlight>
            </a:endParaRPr>
          </a:p>
          <a:p>
            <a:pPr marL="0" lvl="0" indent="0" algn="just" rtl="0">
              <a:spcBef>
                <a:spcPts val="0"/>
              </a:spcBef>
              <a:spcAft>
                <a:spcPts val="0"/>
              </a:spcAft>
              <a:buNone/>
            </a:pPr>
            <a:br>
              <a:rPr lang="es" sz="1650">
                <a:solidFill>
                  <a:srgbClr val="424D56"/>
                </a:solidFill>
                <a:highlight>
                  <a:srgbClr val="FFFFFF"/>
                </a:highlight>
              </a:rPr>
            </a:br>
            <a:endParaRPr sz="1350">
              <a:solidFill>
                <a:srgbClr val="424D56"/>
              </a:solidFill>
              <a:highlight>
                <a:srgbClr val="FFFFFF"/>
              </a:high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674EA7"/>
                </a:solidFill>
              </a:rPr>
              <a:t>¡¡Muchas gracias!!</a:t>
            </a:r>
            <a:endParaRPr b="1">
              <a:solidFill>
                <a:srgbClr val="674EA7"/>
              </a:solidFill>
            </a:endParaRPr>
          </a:p>
          <a:p>
            <a:pPr marL="0" lvl="0" indent="0" algn="l" rtl="0">
              <a:spcBef>
                <a:spcPts val="0"/>
              </a:spcBef>
              <a:spcAft>
                <a:spcPts val="0"/>
              </a:spcAft>
              <a:buNone/>
            </a:pPr>
            <a:endParaRPr b="1">
              <a:solidFill>
                <a:srgbClr val="674EA7"/>
              </a:solidFill>
            </a:endParaRPr>
          </a:p>
          <a:p>
            <a:pPr marL="0" lvl="0" indent="0" algn="l" rtl="0">
              <a:spcBef>
                <a:spcPts val="0"/>
              </a:spcBef>
              <a:spcAft>
                <a:spcPts val="0"/>
              </a:spcAft>
              <a:buNone/>
            </a:pPr>
            <a:endParaRPr b="1">
              <a:solidFill>
                <a:srgbClr val="674EA7"/>
              </a:solidFill>
            </a:endParaRPr>
          </a:p>
          <a:p>
            <a:pPr marL="0" lvl="0" indent="0" algn="l" rtl="0">
              <a:spcBef>
                <a:spcPts val="0"/>
              </a:spcBef>
              <a:spcAft>
                <a:spcPts val="0"/>
              </a:spcAft>
              <a:buNone/>
            </a:pPr>
            <a:endParaRPr b="1">
              <a:solidFill>
                <a:srgbClr val="674EA7"/>
              </a:solidFill>
            </a:endParaRPr>
          </a:p>
          <a:p>
            <a:pPr marL="2743200" lvl="0" indent="457200" algn="l" rtl="0">
              <a:spcBef>
                <a:spcPts val="0"/>
              </a:spcBef>
              <a:spcAft>
                <a:spcPts val="0"/>
              </a:spcAft>
              <a:buNone/>
            </a:pPr>
            <a:endParaRPr b="1">
              <a:solidFill>
                <a:srgbClr val="674EA7"/>
              </a:solidFill>
            </a:endParaRPr>
          </a:p>
        </p:txBody>
      </p:sp>
      <p:pic>
        <p:nvPicPr>
          <p:cNvPr id="385" name="Google Shape;385;p61"/>
          <p:cNvPicPr preferRelativeResize="0"/>
          <p:nvPr/>
        </p:nvPicPr>
        <p:blipFill>
          <a:blip r:embed="rId3">
            <a:alphaModFix/>
          </a:blip>
          <a:stretch>
            <a:fillRect/>
          </a:stretch>
        </p:blipFill>
        <p:spPr>
          <a:xfrm>
            <a:off x="3235725" y="3252800"/>
            <a:ext cx="3048000" cy="1495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2200" b="1" dirty="0">
                <a:solidFill>
                  <a:srgbClr val="674EA7"/>
                </a:solidFill>
              </a:rPr>
              <a:t>Seguridad de la información </a:t>
            </a:r>
            <a:r>
              <a:rPr lang="es" sz="2000" b="1" dirty="0">
                <a:solidFill>
                  <a:srgbClr val="674EA7"/>
                </a:solidFill>
              </a:rPr>
              <a:t>¿Con cuál de estas imágenes la asocian?</a:t>
            </a:r>
            <a:endParaRPr sz="2000" b="1" dirty="0">
              <a:solidFill>
                <a:srgbClr val="674EA7"/>
              </a:solidFill>
            </a:endParaRPr>
          </a:p>
        </p:txBody>
      </p:sp>
      <p:pic>
        <p:nvPicPr>
          <p:cNvPr id="105" name="Google Shape;105;p20"/>
          <p:cNvPicPr preferRelativeResize="0"/>
          <p:nvPr/>
        </p:nvPicPr>
        <p:blipFill>
          <a:blip r:embed="rId3">
            <a:alphaModFix/>
          </a:blip>
          <a:stretch>
            <a:fillRect/>
          </a:stretch>
        </p:blipFill>
        <p:spPr>
          <a:xfrm>
            <a:off x="311700" y="1152475"/>
            <a:ext cx="8298926" cy="3168702"/>
          </a:xfrm>
          <a:prstGeom prst="rect">
            <a:avLst/>
          </a:prstGeom>
          <a:noFill/>
          <a:ln>
            <a:noFill/>
          </a:ln>
        </p:spPr>
      </p:pic>
      <p:sp>
        <p:nvSpPr>
          <p:cNvPr id="106" name="Google Shape;106;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b="1">
                <a:solidFill>
                  <a:srgbClr val="674EA7"/>
                </a:solidFill>
              </a:rPr>
              <a:t>Seguridad es garantizar:</a:t>
            </a:r>
            <a:endParaRPr b="1">
              <a:solidFill>
                <a:srgbClr val="674EA7"/>
              </a:solidFill>
            </a:endParaRPr>
          </a:p>
        </p:txBody>
      </p:sp>
      <p:sp>
        <p:nvSpPr>
          <p:cNvPr id="112" name="Google Shape;11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just" rtl="0">
              <a:lnSpc>
                <a:spcPct val="100000"/>
              </a:lnSpc>
              <a:spcBef>
                <a:spcPts val="0"/>
              </a:spcBef>
              <a:spcAft>
                <a:spcPts val="0"/>
              </a:spcAft>
              <a:buSzPts val="1800"/>
              <a:buChar char="●"/>
            </a:pPr>
            <a:r>
              <a:rPr lang="es" dirty="0"/>
              <a:t>Confidencialidad: Garantiza que la información sólo sea accesible por las personas autorizadas.</a:t>
            </a:r>
            <a:endParaRPr dirty="0"/>
          </a:p>
          <a:p>
            <a:pPr marL="914400" lvl="0" indent="0" algn="just" rtl="0">
              <a:lnSpc>
                <a:spcPct val="100000"/>
              </a:lnSpc>
              <a:spcBef>
                <a:spcPts val="1000"/>
              </a:spcBef>
              <a:spcAft>
                <a:spcPts val="0"/>
              </a:spcAft>
              <a:buNone/>
            </a:pPr>
            <a:endParaRPr dirty="0"/>
          </a:p>
          <a:p>
            <a:pPr marL="457200" lvl="0" indent="-342900" algn="just" rtl="0">
              <a:lnSpc>
                <a:spcPct val="100000"/>
              </a:lnSpc>
              <a:spcBef>
                <a:spcPts val="1000"/>
              </a:spcBef>
              <a:spcAft>
                <a:spcPts val="0"/>
              </a:spcAft>
              <a:buSzPts val="1800"/>
              <a:buChar char="●"/>
            </a:pPr>
            <a:r>
              <a:rPr lang="es" dirty="0"/>
              <a:t>Integridad: Garantiza que la información sólo pueda ser modificada por quien está autorizado a hacerlo</a:t>
            </a:r>
            <a:endParaRPr dirty="0"/>
          </a:p>
          <a:p>
            <a:pPr marL="914400" lvl="0" indent="0" algn="just" rtl="0">
              <a:lnSpc>
                <a:spcPct val="100000"/>
              </a:lnSpc>
              <a:spcBef>
                <a:spcPts val="1000"/>
              </a:spcBef>
              <a:spcAft>
                <a:spcPts val="0"/>
              </a:spcAft>
              <a:buNone/>
            </a:pPr>
            <a:endParaRPr dirty="0"/>
          </a:p>
          <a:p>
            <a:pPr marL="457200" lvl="0" indent="-342900" algn="just" rtl="0">
              <a:lnSpc>
                <a:spcPct val="100000"/>
              </a:lnSpc>
              <a:spcBef>
                <a:spcPts val="1000"/>
              </a:spcBef>
              <a:spcAft>
                <a:spcPts val="0"/>
              </a:spcAft>
              <a:buSzPts val="1800"/>
              <a:buChar char="●"/>
            </a:pPr>
            <a:r>
              <a:rPr lang="es" dirty="0"/>
              <a:t>Disponibilidad: Garantiza que los usuarios autorizados tienen acceso a la información y recursos relacionados cuando lo necesiten.</a:t>
            </a:r>
            <a:endParaRPr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15967</TotalTime>
  <Words>6929</Words>
  <Application>Microsoft Office PowerPoint</Application>
  <PresentationFormat>Presentación en pantalla (16:9)</PresentationFormat>
  <Paragraphs>546</Paragraphs>
  <Slides>75</Slides>
  <Notes>69</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75</vt:i4>
      </vt:variant>
    </vt:vector>
  </HeadingPairs>
  <TitlesOfParts>
    <vt:vector size="83" baseType="lpstr">
      <vt:lpstr>Arial Unicode MS</vt:lpstr>
      <vt:lpstr>Times New Roman</vt:lpstr>
      <vt:lpstr>Roboto</vt:lpstr>
      <vt:lpstr>Georgia</vt:lpstr>
      <vt:lpstr>Nimbus Roman No9 L</vt:lpstr>
      <vt:lpstr>Arial</vt:lpstr>
      <vt:lpstr>Calibri</vt:lpstr>
      <vt:lpstr>Simple Light</vt:lpstr>
      <vt:lpstr>Presentación de PowerPoint</vt:lpstr>
      <vt:lpstr>Módulo 3: Seguridad de la información y ética</vt:lpstr>
      <vt:lpstr>Arrancando….</vt:lpstr>
      <vt:lpstr>Seguridad de la información</vt:lpstr>
      <vt:lpstr>  Es noticia!  Les pasa a las Universidades….</vt:lpstr>
      <vt:lpstr>Es noticia!  Les pasa a los Bancos</vt:lpstr>
      <vt:lpstr>Seguridad de la información</vt:lpstr>
      <vt:lpstr>Seguridad de la información ¿Con cuál de estas imágenes la asocian?</vt:lpstr>
      <vt:lpstr>Seguridad es garantizar:</vt:lpstr>
      <vt:lpstr>Atributos de seguridad de la información</vt:lpstr>
      <vt:lpstr>Seguridad de la información</vt:lpstr>
      <vt:lpstr>Seguridad de la información</vt:lpstr>
      <vt:lpstr>Seguridad de la información</vt:lpstr>
      <vt:lpstr>Un día en la oficina de Martín...</vt:lpstr>
      <vt:lpstr>Un día en la oficina de Martín...</vt:lpstr>
      <vt:lpstr>Un día en la oficina de Martín...</vt:lpstr>
      <vt:lpstr>Un día en la oficina de Martín...</vt:lpstr>
      <vt:lpstr>Un día en la oficina de Martín...</vt:lpstr>
      <vt:lpstr>Seguridad de la información. </vt:lpstr>
      <vt:lpstr>Privacidad de la información</vt:lpstr>
      <vt:lpstr>¿Es lo mismo seguridad que privacidad?</vt:lpstr>
      <vt:lpstr>Privacidad en Internet</vt:lpstr>
      <vt:lpstr>¿Es lo mismo seguridad que privacidad?cookies</vt:lpstr>
      <vt:lpstr>No solo cookies: art. 5.3 Directiva e-Privacy</vt:lpstr>
      <vt:lpstr>No solo cookies: cont</vt:lpstr>
      <vt:lpstr>Privacidad y redes sociales</vt:lpstr>
      <vt:lpstr>Privacidad y Etica en Google</vt:lpstr>
      <vt:lpstr>Datificación (Datafication)</vt:lpstr>
      <vt:lpstr>Hiperpersonalizacion y Etica</vt:lpstr>
      <vt:lpstr>Privacidad y Etica en Google</vt:lpstr>
      <vt:lpstr>Privacidad y Etica en Meta </vt:lpstr>
      <vt:lpstr>Privacidad y Etica en Meta cont.</vt:lpstr>
      <vt:lpstr>Centro de Cuentas (Instagram o Facebook)</vt:lpstr>
      <vt:lpstr>Caso Netflix multa: €4,75 millones (paises bajos) </vt:lpstr>
      <vt:lpstr>Cuando sabe tu auto de ti…</vt:lpstr>
      <vt:lpstr>Cuando sabe tu auto de ti…</vt:lpstr>
      <vt:lpstr>Información sensible y amenazas en la red</vt:lpstr>
      <vt:lpstr>Legislacion de Privacidad GDPR</vt:lpstr>
      <vt:lpstr>Legislacion de Privacidad GDPR</vt:lpstr>
      <vt:lpstr>Legislacion de Privacidad GDPR</vt:lpstr>
      <vt:lpstr>Privacy Enhancing Technologies</vt:lpstr>
      <vt:lpstr>Relación entre Utilidad y Privacidad</vt:lpstr>
      <vt:lpstr>Anonimización:</vt:lpstr>
      <vt:lpstr>Cifrado Homomórfico</vt:lpstr>
      <vt:lpstr>Computación Segura Multipartita (sMPC)</vt:lpstr>
      <vt:lpstr>Presentación de PowerPoint</vt:lpstr>
      <vt:lpstr>Identidad Digital</vt:lpstr>
      <vt:lpstr>Identidad Digital</vt:lpstr>
      <vt:lpstr>Suplantación de identidad digital</vt:lpstr>
      <vt:lpstr>Suplantación de identidad digital</vt:lpstr>
      <vt:lpstr>Seguridad de la información. Amenazas</vt:lpstr>
      <vt:lpstr>Ingeniería social</vt:lpstr>
      <vt:lpstr>Phishing</vt:lpstr>
      <vt:lpstr>Phishing</vt:lpstr>
      <vt:lpstr>Phishing. ¿Cómo protegernos?</vt:lpstr>
      <vt:lpstr>Tailgating   </vt:lpstr>
      <vt:lpstr>Baiting   </vt:lpstr>
      <vt:lpstr>¿Qué es el Malware?  </vt:lpstr>
      <vt:lpstr>¿Qué es el Malware?  </vt:lpstr>
      <vt:lpstr>Malware - Ransomware  </vt:lpstr>
      <vt:lpstr>Malware - Ransomware  </vt:lpstr>
      <vt:lpstr>Malware - ¿Cómo protegernos?  </vt:lpstr>
      <vt:lpstr>Frente a un archivo sospechoso...</vt:lpstr>
      <vt:lpstr>Botnets</vt:lpstr>
      <vt:lpstr>Botnets</vt:lpstr>
      <vt:lpstr>DoS/DDoS</vt:lpstr>
      <vt:lpstr>DoS/DDoS</vt:lpstr>
      <vt:lpstr>Diccionario de amenazas</vt:lpstr>
      <vt:lpstr>Vectores de ataque con IA </vt:lpstr>
      <vt:lpstr>Vectores de ataque con IA </vt:lpstr>
      <vt:lpstr>IA y deepfakes</vt:lpstr>
      <vt:lpstr>Principales amenazas ENISA </vt:lpstr>
      <vt:lpstr>Principales amenazas CISO (Feb 2024)</vt:lpstr>
      <vt:lpstr>Informes - Para ver tendencias</vt:lpstr>
      <vt:lpstr>¡¡Muchas gracias!!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Cespi2</dc:creator>
  <cp:lastModifiedBy>Cespi2</cp:lastModifiedBy>
  <cp:revision>57</cp:revision>
  <dcterms:modified xsi:type="dcterms:W3CDTF">2025-05-20T17:03:03Z</dcterms:modified>
</cp:coreProperties>
</file>